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346" r:id="rId3"/>
    <p:sldId id="347" r:id="rId4"/>
    <p:sldId id="312" r:id="rId5"/>
    <p:sldId id="310" r:id="rId6"/>
    <p:sldId id="316" r:id="rId7"/>
    <p:sldId id="317" r:id="rId8"/>
    <p:sldId id="318" r:id="rId9"/>
    <p:sldId id="323" r:id="rId10"/>
    <p:sldId id="319" r:id="rId11"/>
    <p:sldId id="257" r:id="rId12"/>
    <p:sldId id="258" r:id="rId13"/>
    <p:sldId id="262" r:id="rId14"/>
    <p:sldId id="351" r:id="rId15"/>
    <p:sldId id="352" r:id="rId16"/>
    <p:sldId id="259" r:id="rId17"/>
    <p:sldId id="261" r:id="rId18"/>
    <p:sldId id="263" r:id="rId19"/>
    <p:sldId id="264" r:id="rId20"/>
    <p:sldId id="353" r:id="rId21"/>
    <p:sldId id="265" r:id="rId22"/>
    <p:sldId id="266" r:id="rId23"/>
    <p:sldId id="267" r:id="rId24"/>
    <p:sldId id="268" r:id="rId25"/>
    <p:sldId id="269" r:id="rId26"/>
    <p:sldId id="270" r:id="rId27"/>
    <p:sldId id="354" r:id="rId28"/>
    <p:sldId id="272" r:id="rId29"/>
    <p:sldId id="349" r:id="rId30"/>
    <p:sldId id="271" r:id="rId31"/>
    <p:sldId id="274" r:id="rId32"/>
    <p:sldId id="275" r:id="rId33"/>
    <p:sldId id="348" r:id="rId34"/>
    <p:sldId id="308" r:id="rId35"/>
    <p:sldId id="276" r:id="rId36"/>
    <p:sldId id="278" r:id="rId37"/>
    <p:sldId id="280" r:id="rId38"/>
    <p:sldId id="324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331" r:id="rId49"/>
    <p:sldId id="294" r:id="rId50"/>
    <p:sldId id="326" r:id="rId51"/>
    <p:sldId id="295" r:id="rId52"/>
    <p:sldId id="327" r:id="rId53"/>
    <p:sldId id="297" r:id="rId54"/>
    <p:sldId id="328" r:id="rId55"/>
    <p:sldId id="298" r:id="rId56"/>
    <p:sldId id="329" r:id="rId57"/>
    <p:sldId id="299" r:id="rId58"/>
    <p:sldId id="330" r:id="rId59"/>
    <p:sldId id="300" r:id="rId60"/>
    <p:sldId id="301" r:id="rId61"/>
    <p:sldId id="302" r:id="rId62"/>
    <p:sldId id="303" r:id="rId63"/>
    <p:sldId id="343" r:id="rId64"/>
    <p:sldId id="350" r:id="rId65"/>
    <p:sldId id="332" r:id="rId66"/>
    <p:sldId id="333" r:id="rId67"/>
    <p:sldId id="334" r:id="rId68"/>
    <p:sldId id="335" r:id="rId69"/>
    <p:sldId id="345" r:id="rId70"/>
    <p:sldId id="336" r:id="rId71"/>
    <p:sldId id="337" r:id="rId72"/>
    <p:sldId id="306" r:id="rId73"/>
    <p:sldId id="339" r:id="rId74"/>
    <p:sldId id="340" r:id="rId75"/>
    <p:sldId id="341" r:id="rId76"/>
    <p:sldId id="338" r:id="rId77"/>
    <p:sldId id="322" r:id="rId78"/>
    <p:sldId id="304" r:id="rId79"/>
    <p:sldId id="344" r:id="rId80"/>
    <p:sldId id="307" r:id="rId8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>
      <p:cViewPr varScale="1">
        <p:scale>
          <a:sx n="55" d="100"/>
          <a:sy n="55" d="100"/>
        </p:scale>
        <p:origin x="63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11" Type="http://schemas.openxmlformats.org/officeDocument/2006/relationships/image" Target="../media/image97.wmf"/><Relationship Id="rId5" Type="http://schemas.openxmlformats.org/officeDocument/2006/relationships/image" Target="../media/image91.wmf"/><Relationship Id="rId10" Type="http://schemas.openxmlformats.org/officeDocument/2006/relationships/image" Target="../media/image96.wmf"/><Relationship Id="rId4" Type="http://schemas.openxmlformats.org/officeDocument/2006/relationships/image" Target="../media/image90.wmf"/><Relationship Id="rId9" Type="http://schemas.openxmlformats.org/officeDocument/2006/relationships/image" Target="../media/image9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4" Type="http://schemas.openxmlformats.org/officeDocument/2006/relationships/image" Target="../media/image10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image" Target="../media/image117.wmf"/><Relationship Id="rId3" Type="http://schemas.openxmlformats.org/officeDocument/2006/relationships/image" Target="../media/image107.wmf"/><Relationship Id="rId7" Type="http://schemas.openxmlformats.org/officeDocument/2006/relationships/image" Target="../media/image111.wmf"/><Relationship Id="rId12" Type="http://schemas.openxmlformats.org/officeDocument/2006/relationships/image" Target="../media/image116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11" Type="http://schemas.openxmlformats.org/officeDocument/2006/relationships/image" Target="../media/image115.wmf"/><Relationship Id="rId5" Type="http://schemas.openxmlformats.org/officeDocument/2006/relationships/image" Target="../media/image109.wmf"/><Relationship Id="rId15" Type="http://schemas.openxmlformats.org/officeDocument/2006/relationships/image" Target="../media/image119.wmf"/><Relationship Id="rId10" Type="http://schemas.openxmlformats.org/officeDocument/2006/relationships/image" Target="../media/image114.wmf"/><Relationship Id="rId4" Type="http://schemas.openxmlformats.org/officeDocument/2006/relationships/image" Target="../media/image108.wmf"/><Relationship Id="rId9" Type="http://schemas.openxmlformats.org/officeDocument/2006/relationships/image" Target="../media/image113.wmf"/><Relationship Id="rId14" Type="http://schemas.openxmlformats.org/officeDocument/2006/relationships/image" Target="../media/image11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13" Type="http://schemas.openxmlformats.org/officeDocument/2006/relationships/image" Target="../media/image132.wmf"/><Relationship Id="rId3" Type="http://schemas.openxmlformats.org/officeDocument/2006/relationships/image" Target="../media/image122.wmf"/><Relationship Id="rId7" Type="http://schemas.openxmlformats.org/officeDocument/2006/relationships/image" Target="../media/image126.wmf"/><Relationship Id="rId12" Type="http://schemas.openxmlformats.org/officeDocument/2006/relationships/image" Target="../media/image131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125.wmf"/><Relationship Id="rId11" Type="http://schemas.openxmlformats.org/officeDocument/2006/relationships/image" Target="../media/image130.wmf"/><Relationship Id="rId5" Type="http://schemas.openxmlformats.org/officeDocument/2006/relationships/image" Target="../media/image124.wmf"/><Relationship Id="rId15" Type="http://schemas.openxmlformats.org/officeDocument/2006/relationships/image" Target="../media/image134.wmf"/><Relationship Id="rId10" Type="http://schemas.openxmlformats.org/officeDocument/2006/relationships/image" Target="../media/image129.wmf"/><Relationship Id="rId4" Type="http://schemas.openxmlformats.org/officeDocument/2006/relationships/image" Target="../media/image123.wmf"/><Relationship Id="rId9" Type="http://schemas.openxmlformats.org/officeDocument/2006/relationships/image" Target="../media/image128.wmf"/><Relationship Id="rId14" Type="http://schemas.openxmlformats.org/officeDocument/2006/relationships/image" Target="../media/image1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3" Type="http://schemas.openxmlformats.org/officeDocument/2006/relationships/image" Target="../media/image140.wmf"/><Relationship Id="rId7" Type="http://schemas.openxmlformats.org/officeDocument/2006/relationships/image" Target="../media/image144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6" Type="http://schemas.openxmlformats.org/officeDocument/2006/relationships/image" Target="../media/image143.wmf"/><Relationship Id="rId5" Type="http://schemas.openxmlformats.org/officeDocument/2006/relationships/image" Target="../media/image142.wmf"/><Relationship Id="rId4" Type="http://schemas.openxmlformats.org/officeDocument/2006/relationships/image" Target="../media/image141.wmf"/><Relationship Id="rId9" Type="http://schemas.openxmlformats.org/officeDocument/2006/relationships/image" Target="../media/image14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3" Type="http://schemas.openxmlformats.org/officeDocument/2006/relationships/image" Target="../media/image103.png"/><Relationship Id="rId17" Type="http://schemas.openxmlformats.org/officeDocument/2006/relationships/image" Target="../media/image22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20.png"/><Relationship Id="rId15" Type="http://schemas.openxmlformats.org/officeDocument/2006/relationships/image" Target="../media/image20.png"/><Relationship Id="rId4" Type="http://schemas.openxmlformats.org/officeDocument/2006/relationships/image" Target="../media/image111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70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10" Type="http://schemas.openxmlformats.org/officeDocument/2006/relationships/image" Target="../media/image36.png"/><Relationship Id="rId4" Type="http://schemas.openxmlformats.org/officeDocument/2006/relationships/image" Target="../media/image24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42.png"/><Relationship Id="rId3" Type="http://schemas.openxmlformats.org/officeDocument/2006/relationships/image" Target="../media/image230.png"/><Relationship Id="rId7" Type="http://schemas.openxmlformats.org/officeDocument/2006/relationships/image" Target="../media/image260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11" Type="http://schemas.openxmlformats.org/officeDocument/2006/relationships/image" Target="../media/image37.png"/><Relationship Id="rId5" Type="http://schemas.openxmlformats.org/officeDocument/2006/relationships/image" Target="../media/image360.png"/><Relationship Id="rId15" Type="http://schemas.openxmlformats.org/officeDocument/2006/relationships/image" Target="../media/image44.png"/><Relationship Id="rId10" Type="http://schemas.openxmlformats.org/officeDocument/2006/relationships/image" Target="../media/image410.png"/><Relationship Id="rId4" Type="http://schemas.openxmlformats.org/officeDocument/2006/relationships/image" Target="../media/image240.png"/><Relationship Id="rId9" Type="http://schemas.openxmlformats.org/officeDocument/2006/relationships/image" Target="../media/image380.png"/><Relationship Id="rId1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0.png"/><Relationship Id="rId3" Type="http://schemas.openxmlformats.org/officeDocument/2006/relationships/image" Target="../media/image230.png"/><Relationship Id="rId7" Type="http://schemas.openxmlformats.org/officeDocument/2006/relationships/image" Target="../media/image260.png"/><Relationship Id="rId1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11" Type="http://schemas.openxmlformats.org/officeDocument/2006/relationships/image" Target="../media/image48.png"/><Relationship Id="rId5" Type="http://schemas.openxmlformats.org/officeDocument/2006/relationships/image" Target="../media/image450.png"/><Relationship Id="rId10" Type="http://schemas.openxmlformats.org/officeDocument/2006/relationships/image" Target="../media/image47.png"/><Relationship Id="rId4" Type="http://schemas.openxmlformats.org/officeDocument/2006/relationships/image" Target="../media/image240.png"/><Relationship Id="rId9" Type="http://schemas.openxmlformats.org/officeDocument/2006/relationships/image" Target="../media/image440.png"/><Relationship Id="rId1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55.png"/><Relationship Id="rId3" Type="http://schemas.openxmlformats.org/officeDocument/2006/relationships/image" Target="../media/image230.png"/><Relationship Id="rId7" Type="http://schemas.openxmlformats.org/officeDocument/2006/relationships/image" Target="../media/image260.png"/><Relationship Id="rId12" Type="http://schemas.openxmlformats.org/officeDocument/2006/relationships/image" Target="../media/image54.png"/><Relationship Id="rId17" Type="http://schemas.openxmlformats.org/officeDocument/2006/relationships/image" Target="../media/image62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11" Type="http://schemas.openxmlformats.org/officeDocument/2006/relationships/image" Target="../media/image53.png"/><Relationship Id="rId5" Type="http://schemas.openxmlformats.org/officeDocument/2006/relationships/image" Target="../media/image560.png"/><Relationship Id="rId15" Type="http://schemas.openxmlformats.org/officeDocument/2006/relationships/image" Target="../media/image60.png"/><Relationship Id="rId10" Type="http://schemas.openxmlformats.org/officeDocument/2006/relationships/image" Target="../media/image59.png"/><Relationship Id="rId4" Type="http://schemas.openxmlformats.org/officeDocument/2006/relationships/image" Target="../media/image240.png"/><Relationship Id="rId9" Type="http://schemas.openxmlformats.org/officeDocument/2006/relationships/image" Target="../media/image58.png"/><Relationship Id="rId1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8.png"/><Relationship Id="rId3" Type="http://schemas.openxmlformats.org/officeDocument/2006/relationships/image" Target="../media/image230.png"/><Relationship Id="rId7" Type="http://schemas.openxmlformats.org/officeDocument/2006/relationships/image" Target="../media/image260.png"/><Relationship Id="rId1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11" Type="http://schemas.openxmlformats.org/officeDocument/2006/relationships/image" Target="../media/image66.png"/><Relationship Id="rId5" Type="http://schemas.openxmlformats.org/officeDocument/2006/relationships/image" Target="../media/image630.png"/><Relationship Id="rId10" Type="http://schemas.openxmlformats.org/officeDocument/2006/relationships/image" Target="../media/image63.png"/><Relationship Id="rId4" Type="http://schemas.openxmlformats.org/officeDocument/2006/relationships/image" Target="../media/image240.png"/><Relationship Id="rId9" Type="http://schemas.openxmlformats.org/officeDocument/2006/relationships/image" Target="../media/image65.png"/><Relationship Id="rId1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12.bin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19.bin"/><Relationship Id="rId3" Type="http://schemas.openxmlformats.org/officeDocument/2006/relationships/oleObject" Target="../embeddings/oleObject7.bin"/><Relationship Id="rId21" Type="http://schemas.openxmlformats.org/officeDocument/2006/relationships/image" Target="../media/image95.wmf"/><Relationship Id="rId7" Type="http://schemas.openxmlformats.org/officeDocument/2006/relationships/oleObject" Target="../embeddings/oleObject9.bin"/><Relationship Id="rId12" Type="http://schemas.openxmlformats.org/officeDocument/2006/relationships/image" Target="../media/image91.wmf"/><Relationship Id="rId17" Type="http://schemas.openxmlformats.org/officeDocument/2006/relationships/oleObject" Target="../embeddings/oleObject14.bin"/><Relationship Id="rId25" Type="http://schemas.openxmlformats.org/officeDocument/2006/relationships/image" Target="../media/image9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3.wmf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11.bin"/><Relationship Id="rId24" Type="http://schemas.openxmlformats.org/officeDocument/2006/relationships/oleObject" Target="../embeddings/oleObject18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23" Type="http://schemas.openxmlformats.org/officeDocument/2006/relationships/image" Target="../media/image96.wmf"/><Relationship Id="rId10" Type="http://schemas.openxmlformats.org/officeDocument/2006/relationships/image" Target="../media/image90.wmf"/><Relationship Id="rId19" Type="http://schemas.openxmlformats.org/officeDocument/2006/relationships/image" Target="../media/image94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92.wmf"/><Relationship Id="rId22" Type="http://schemas.openxmlformats.org/officeDocument/2006/relationships/oleObject" Target="../embeddings/oleObject17.bin"/><Relationship Id="rId27" Type="http://schemas.openxmlformats.org/officeDocument/2006/relationships/oleObject" Target="../embeddings/oleObject20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101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2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0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112.wmf"/><Relationship Id="rId26" Type="http://schemas.openxmlformats.org/officeDocument/2006/relationships/image" Target="../media/image116.wmf"/><Relationship Id="rId3" Type="http://schemas.openxmlformats.org/officeDocument/2006/relationships/oleObject" Target="../embeddings/oleObject28.bin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109.wmf"/><Relationship Id="rId17" Type="http://schemas.openxmlformats.org/officeDocument/2006/relationships/oleObject" Target="../embeddings/oleObject35.bin"/><Relationship Id="rId25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1.wmf"/><Relationship Id="rId20" Type="http://schemas.openxmlformats.org/officeDocument/2006/relationships/image" Target="../media/image113.wmf"/><Relationship Id="rId29" Type="http://schemas.openxmlformats.org/officeDocument/2006/relationships/oleObject" Target="../embeddings/oleObject41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32.bin"/><Relationship Id="rId24" Type="http://schemas.openxmlformats.org/officeDocument/2006/relationships/image" Target="../media/image115.wmf"/><Relationship Id="rId32" Type="http://schemas.openxmlformats.org/officeDocument/2006/relationships/image" Target="../media/image119.wmf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38.bin"/><Relationship Id="rId28" Type="http://schemas.openxmlformats.org/officeDocument/2006/relationships/image" Target="../media/image117.wmf"/><Relationship Id="rId10" Type="http://schemas.openxmlformats.org/officeDocument/2006/relationships/image" Target="../media/image108.wmf"/><Relationship Id="rId19" Type="http://schemas.openxmlformats.org/officeDocument/2006/relationships/oleObject" Target="../embeddings/oleObject36.bin"/><Relationship Id="rId31" Type="http://schemas.openxmlformats.org/officeDocument/2006/relationships/oleObject" Target="../embeddings/oleObject42.bin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110.wmf"/><Relationship Id="rId22" Type="http://schemas.openxmlformats.org/officeDocument/2006/relationships/image" Target="../media/image114.wmf"/><Relationship Id="rId27" Type="http://schemas.openxmlformats.org/officeDocument/2006/relationships/oleObject" Target="../embeddings/oleObject40.bin"/><Relationship Id="rId30" Type="http://schemas.openxmlformats.org/officeDocument/2006/relationships/image" Target="../media/image11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124.wmf"/><Relationship Id="rId18" Type="http://schemas.openxmlformats.org/officeDocument/2006/relationships/oleObject" Target="../embeddings/oleObject50.bin"/><Relationship Id="rId26" Type="http://schemas.openxmlformats.org/officeDocument/2006/relationships/oleObject" Target="../embeddings/oleObject54.bin"/><Relationship Id="rId3" Type="http://schemas.openxmlformats.org/officeDocument/2006/relationships/image" Target="../media/image135.png"/><Relationship Id="rId21" Type="http://schemas.openxmlformats.org/officeDocument/2006/relationships/image" Target="../media/image128.wmf"/><Relationship Id="rId7" Type="http://schemas.openxmlformats.org/officeDocument/2006/relationships/image" Target="../media/image121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126.wmf"/><Relationship Id="rId25" Type="http://schemas.openxmlformats.org/officeDocument/2006/relationships/image" Target="../media/image130.wmf"/><Relationship Id="rId33" Type="http://schemas.openxmlformats.org/officeDocument/2006/relationships/image" Target="../media/image13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9.bin"/><Relationship Id="rId20" Type="http://schemas.openxmlformats.org/officeDocument/2006/relationships/oleObject" Target="../embeddings/oleObject51.bin"/><Relationship Id="rId29" Type="http://schemas.openxmlformats.org/officeDocument/2006/relationships/image" Target="../media/image132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123.wmf"/><Relationship Id="rId24" Type="http://schemas.openxmlformats.org/officeDocument/2006/relationships/oleObject" Target="../embeddings/oleObject53.bin"/><Relationship Id="rId32" Type="http://schemas.openxmlformats.org/officeDocument/2006/relationships/oleObject" Target="../embeddings/oleObject57.bin"/><Relationship Id="rId5" Type="http://schemas.openxmlformats.org/officeDocument/2006/relationships/image" Target="../media/image120.wmf"/><Relationship Id="rId15" Type="http://schemas.openxmlformats.org/officeDocument/2006/relationships/image" Target="../media/image125.wmf"/><Relationship Id="rId23" Type="http://schemas.openxmlformats.org/officeDocument/2006/relationships/image" Target="../media/image129.wmf"/><Relationship Id="rId28" Type="http://schemas.openxmlformats.org/officeDocument/2006/relationships/oleObject" Target="../embeddings/oleObject55.bin"/><Relationship Id="rId10" Type="http://schemas.openxmlformats.org/officeDocument/2006/relationships/oleObject" Target="../embeddings/oleObject46.bin"/><Relationship Id="rId19" Type="http://schemas.openxmlformats.org/officeDocument/2006/relationships/image" Target="../media/image127.wmf"/><Relationship Id="rId31" Type="http://schemas.openxmlformats.org/officeDocument/2006/relationships/image" Target="../media/image133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122.wmf"/><Relationship Id="rId14" Type="http://schemas.openxmlformats.org/officeDocument/2006/relationships/oleObject" Target="../embeddings/oleObject48.bin"/><Relationship Id="rId22" Type="http://schemas.openxmlformats.org/officeDocument/2006/relationships/oleObject" Target="../embeddings/oleObject52.bin"/><Relationship Id="rId27" Type="http://schemas.openxmlformats.org/officeDocument/2006/relationships/image" Target="../media/image131.wmf"/><Relationship Id="rId30" Type="http://schemas.openxmlformats.org/officeDocument/2006/relationships/oleObject" Target="../embeddings/oleObject5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6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mg.chem.ucl.ac.uk/sgp/mainmenu.htm" TargetMode="External"/><Relationship Id="rId2" Type="http://schemas.openxmlformats.org/officeDocument/2006/relationships/hyperlink" Target="http://www.uwgb.edu/dutchs/SYMMETRY/3dSpaceGrps/3dspgrp.htm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113.png"/><Relationship Id="rId3" Type="http://schemas.openxmlformats.org/officeDocument/2006/relationships/image" Target="../media/image110.png"/><Relationship Id="rId21" Type="http://schemas.openxmlformats.org/officeDocument/2006/relationships/oleObject" Target="../embeddings/oleObject66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141.wmf"/><Relationship Id="rId17" Type="http://schemas.openxmlformats.org/officeDocument/2006/relationships/image" Target="../media/image11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3.wmf"/><Relationship Id="rId20" Type="http://schemas.openxmlformats.org/officeDocument/2006/relationships/image" Target="../media/image144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8.wmf"/><Relationship Id="rId11" Type="http://schemas.openxmlformats.org/officeDocument/2006/relationships/oleObject" Target="../embeddings/oleObject62.bin"/><Relationship Id="rId24" Type="http://schemas.openxmlformats.org/officeDocument/2006/relationships/image" Target="../media/image146.wmf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23" Type="http://schemas.openxmlformats.org/officeDocument/2006/relationships/oleObject" Target="../embeddings/oleObject67.bin"/><Relationship Id="rId10" Type="http://schemas.openxmlformats.org/officeDocument/2006/relationships/image" Target="../media/image140.wmf"/><Relationship Id="rId19" Type="http://schemas.openxmlformats.org/officeDocument/2006/relationships/oleObject" Target="../embeddings/oleObject65.bin"/><Relationship Id="rId4" Type="http://schemas.openxmlformats.org/officeDocument/2006/relationships/image" Target="../media/image147.png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142.wmf"/><Relationship Id="rId22" Type="http://schemas.openxmlformats.org/officeDocument/2006/relationships/image" Target="../media/image145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8.png"/><Relationship Id="rId4" Type="http://schemas.openxmlformats.org/officeDocument/2006/relationships/oleObject" Target="../embeddings/oleObject68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9.png"/><Relationship Id="rId4" Type="http://schemas.openxmlformats.org/officeDocument/2006/relationships/oleObject" Target="../embeddings/oleObject69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gif"/><Relationship Id="rId13" Type="http://schemas.openxmlformats.org/officeDocument/2006/relationships/image" Target="../media/image161.gif"/><Relationship Id="rId3" Type="http://schemas.openxmlformats.org/officeDocument/2006/relationships/image" Target="../media/image151.gif"/><Relationship Id="rId7" Type="http://schemas.openxmlformats.org/officeDocument/2006/relationships/image" Target="../media/image155.gif"/><Relationship Id="rId12" Type="http://schemas.openxmlformats.org/officeDocument/2006/relationships/image" Target="../media/image160.gif"/><Relationship Id="rId2" Type="http://schemas.openxmlformats.org/officeDocument/2006/relationships/image" Target="../media/image150.gif"/><Relationship Id="rId16" Type="http://schemas.openxmlformats.org/officeDocument/2006/relationships/image" Target="../media/image16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gif"/><Relationship Id="rId11" Type="http://schemas.openxmlformats.org/officeDocument/2006/relationships/image" Target="../media/image159.gif"/><Relationship Id="rId5" Type="http://schemas.openxmlformats.org/officeDocument/2006/relationships/image" Target="../media/image153.gif"/><Relationship Id="rId15" Type="http://schemas.openxmlformats.org/officeDocument/2006/relationships/image" Target="../media/image163.gif"/><Relationship Id="rId10" Type="http://schemas.openxmlformats.org/officeDocument/2006/relationships/image" Target="../media/image158.gif"/><Relationship Id="rId4" Type="http://schemas.openxmlformats.org/officeDocument/2006/relationships/image" Target="../media/image152.gif"/><Relationship Id="rId9" Type="http://schemas.openxmlformats.org/officeDocument/2006/relationships/image" Target="../media/image157.gif"/><Relationship Id="rId14" Type="http://schemas.openxmlformats.org/officeDocument/2006/relationships/image" Target="../media/image162.gi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gif"/><Relationship Id="rId13" Type="http://schemas.openxmlformats.org/officeDocument/2006/relationships/image" Target="../media/image176.gif"/><Relationship Id="rId3" Type="http://schemas.openxmlformats.org/officeDocument/2006/relationships/image" Target="../media/image166.gif"/><Relationship Id="rId7" Type="http://schemas.openxmlformats.org/officeDocument/2006/relationships/image" Target="../media/image170.gif"/><Relationship Id="rId12" Type="http://schemas.openxmlformats.org/officeDocument/2006/relationships/image" Target="../media/image175.gif"/><Relationship Id="rId2" Type="http://schemas.openxmlformats.org/officeDocument/2006/relationships/image" Target="../media/image16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gif"/><Relationship Id="rId11" Type="http://schemas.openxmlformats.org/officeDocument/2006/relationships/image" Target="../media/image174.gif"/><Relationship Id="rId5" Type="http://schemas.openxmlformats.org/officeDocument/2006/relationships/image" Target="../media/image168.gif"/><Relationship Id="rId10" Type="http://schemas.openxmlformats.org/officeDocument/2006/relationships/image" Target="../media/image173.gif"/><Relationship Id="rId4" Type="http://schemas.openxmlformats.org/officeDocument/2006/relationships/image" Target="../media/image167.gif"/><Relationship Id="rId9" Type="http://schemas.openxmlformats.org/officeDocument/2006/relationships/image" Target="../media/image172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img.chem.ucl.ac.uk/sgp/large/001az1.htm" TargetMode="External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img.chem.ucl.ac.uk/sgp/large/002az1.htm" TargetMode="Externa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img.chem.ucl.ac.uk/sgp/large/003az1.htm" TargetMode="External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img.chem.ucl.ac.uk/sgp/large/003ay1.htm" TargetMode="External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img.chem.ucl.ac.uk/sgp/large/004az1.htm" TargetMode="External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1.png"/><Relationship Id="rId2" Type="http://schemas.openxmlformats.org/officeDocument/2006/relationships/image" Target="../media/image190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it.iucr.org/Ab/contents/" TargetMode="External"/><Relationship Id="rId2" Type="http://schemas.openxmlformats.org/officeDocument/2006/relationships/hyperlink" Target="http://it.iucr.org/" TargetMode="Externa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0.png"/><Relationship Id="rId2" Type="http://schemas.openxmlformats.org/officeDocument/2006/relationships/hyperlink" Target="http://chemistry.osu.edu/~woodward/ch754/sym_itc.htm" TargetMode="Externa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0.png"/><Relationship Id="rId2" Type="http://schemas.openxmlformats.org/officeDocument/2006/relationships/hyperlink" Target="http://www.cryst.ehu.es/cgi-bin/cryst/programs/nph-wp-list?gnum=225" TargetMode="Externa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0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yst.ehu.es/cgi-bin/cryst/programs/nph-wp-list?gnum=221" TargetMode="External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yst.ehu.es/cgi-bin/cryst/programs/nph-wp-list?gnum=221" TargetMode="External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9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5952" y="188640"/>
            <a:ext cx="8262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III Crystal Symmetry</a:t>
            </a:r>
            <a:endParaRPr lang="zh-TW" altLang="zh-TW" sz="36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560" y="764704"/>
            <a:ext cx="5530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3-3 Point group and space group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4828" y="1537628"/>
            <a:ext cx="2611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lphaUcPeriod"/>
            </a:pP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1864" y="2185700"/>
            <a:ext cx="7542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Symbols of the 32 three dimensional point groups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824310" y="31586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717516" y="456468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306440" y="3252753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page!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259632" y="3924345"/>
            <a:ext cx="75228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2, 3, 4, 6, 23 + </a:t>
            </a:r>
            <a:r>
              <a:rPr lang="en-US" altLang="zh-TW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diad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axis, mirror, inversion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32 point groups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9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796136" y="476672"/>
            <a:ext cx="1582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Triclinic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92" y="1069285"/>
            <a:ext cx="2991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 axis </a:t>
            </a:r>
            <a:r>
              <a:rPr lang="en-US" altLang="zh-TW" sz="32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270382" y="105273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115616" y="2628201"/>
                <a:ext cx="43861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Rotation-Inversion axis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 Unicode MS" panose="020B0604020202020204" pitchFamily="34" charset="-120"/>
                          </a:rPr>
                          <m:t>X</m:t>
                        </m:r>
                      </m:e>
                    </m:acc>
                  </m:oMath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628201"/>
                <a:ext cx="4386137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3472" t="-14583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6084168" y="2646204"/>
            <a:ext cx="864096" cy="495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864096" y="4149080"/>
                <a:ext cx="4572000" cy="10772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0">
                  <a:spcAft>
                    <a:spcPts val="0"/>
                  </a:spcAft>
                </a:pPr>
                <a:r>
                  <a:rPr lang="en-US" altLang="zh-TW" sz="32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zh-TW" sz="3200" kern="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centre</a:t>
                </a:r>
                <a:endParaRPr lang="zh-TW" altLang="zh-TW" sz="3200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0">
                  <a:spcAft>
                    <a:spcPts val="0"/>
                  </a:spcAft>
                </a:pP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Include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 Unicode MS" panose="020B0604020202020204" pitchFamily="34" charset="-120"/>
                          </a:rPr>
                          <m:t>X</m:t>
                        </m:r>
                      </m:e>
                    </m:acc>
                    <m:r>
                      <a:rPr lang="en-US" altLang="zh-TW" sz="3200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 Unicode MS" panose="020B0604020202020204" pitchFamily="34" charset="-120"/>
                      </a:rPr>
                      <m:t> </m:t>
                    </m:r>
                  </m:oMath>
                </a14:m>
                <a:r>
                  <a:rPr lang="en-US" altLang="zh-TW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(odd order)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96" y="4149080"/>
                <a:ext cx="4572000" cy="1077218"/>
              </a:xfrm>
              <a:prstGeom prst="rect">
                <a:avLst/>
              </a:prstGeom>
              <a:blipFill rotWithShape="0">
                <a:blip r:embed="rId6"/>
                <a:stretch>
                  <a:fillRect t="-7955" b="-176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270382" y="4431303"/>
                <a:ext cx="514885" cy="585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acc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382" y="4431303"/>
                <a:ext cx="514885" cy="58593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228184" y="2627046"/>
                <a:ext cx="514885" cy="585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acc>
                    </m:oMath>
                  </m:oMathPara>
                </a14:m>
                <a:endParaRPr lang="zh-TW" alt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627046"/>
                <a:ext cx="514885" cy="58593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接點 13"/>
          <p:cNvCxnSpPr/>
          <p:nvPr/>
        </p:nvCxnSpPr>
        <p:spPr>
          <a:xfrm>
            <a:off x="1115616" y="5226298"/>
            <a:ext cx="36004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11560" y="5373216"/>
                <a:ext cx="56957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odd order includes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zh-TW" altLang="en-US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already!</a:t>
                </a:r>
                <a:endParaRPr lang="zh-TW" alt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373216"/>
                <a:ext cx="5695790" cy="584775"/>
              </a:xfrm>
              <a:prstGeom prst="rect">
                <a:avLst/>
              </a:prstGeom>
              <a:blipFill rotWithShape="0">
                <a:blip r:embed="rId12"/>
                <a:stretch>
                  <a:fillRect l="-2674" t="-14583" r="-1390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圖片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78620" y="1069285"/>
            <a:ext cx="1032640" cy="1078879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80312" y="2317632"/>
            <a:ext cx="1062940" cy="1111256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97492" y="4261960"/>
            <a:ext cx="1062940" cy="111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1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644008" y="356802"/>
            <a:ext cx="20587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Monoclinic</a:t>
            </a:r>
            <a:endParaRPr lang="zh-TW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setting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1843679"/>
            <a:ext cx="710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>
              <a:spcAft>
                <a:spcPts val="0"/>
              </a:spcAft>
            </a:pPr>
            <a:r>
              <a:rPr lang="en-US" altLang="zh-TW" sz="3200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425406" y="184482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971600" y="2854710"/>
                <a:ext cx="52129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zh-TW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anose="020B0604020202020204" pitchFamily="34" charset="-12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32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 Unicode MS" panose="020B0604020202020204" pitchFamily="34" charset="-120"/>
                            </a:rPr>
                            <m:t>X</m:t>
                          </m:r>
                        </m:e>
                      </m:acc>
                    </m:oMath>
                  </m:oMathPara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854710"/>
                <a:ext cx="521297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83568" y="3647926"/>
                <a:ext cx="4572000" cy="10772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0">
                  <a:spcAft>
                    <a:spcPts val="0"/>
                  </a:spcAft>
                </a:pPr>
                <a:r>
                  <a:rPr lang="en-US" altLang="zh-TW" sz="32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zh-TW" sz="3200" kern="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centre</a:t>
                </a:r>
                <a:endParaRPr lang="zh-TW" altLang="zh-TW" sz="3200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0">
                  <a:spcAft>
                    <a:spcPts val="0"/>
                  </a:spcAft>
                </a:pP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Include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 Unicode MS" panose="020B0604020202020204" pitchFamily="34" charset="-120"/>
                          </a:rPr>
                          <m:t>X</m:t>
                        </m:r>
                      </m:e>
                    </m:acc>
                    <m:r>
                      <a:rPr lang="en-US" altLang="zh-TW" sz="3200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 Unicode MS" panose="020B0604020202020204" pitchFamily="34" charset="-120"/>
                      </a:rPr>
                      <m:t> </m:t>
                    </m:r>
                  </m:oMath>
                </a14:m>
                <a:r>
                  <a:rPr lang="en-US" altLang="zh-TW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(odd order)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647926"/>
                <a:ext cx="4572000" cy="1077218"/>
              </a:xfrm>
              <a:prstGeom prst="rect">
                <a:avLst/>
              </a:prstGeom>
              <a:blipFill rotWithShape="0">
                <a:blip r:embed="rId4"/>
                <a:stretch>
                  <a:fillRect t="-7910" b="-169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383208" y="3710827"/>
                <a:ext cx="663964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208" y="3710827"/>
                <a:ext cx="663964" cy="10143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5004048" y="2827382"/>
                <a:ext cx="1167307" cy="585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m</a:t>
                </a:r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827382"/>
                <a:ext cx="1167307" cy="585930"/>
              </a:xfrm>
              <a:prstGeom prst="rect">
                <a:avLst/>
              </a:prstGeom>
              <a:blipFill rotWithShape="0">
                <a:blip r:embed="rId6"/>
                <a:stretch>
                  <a:fillRect t="-13542" r="-12565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6516216" y="5013176"/>
            <a:ext cx="1641005" cy="1355159"/>
            <a:chOff x="6171355" y="4653136"/>
            <a:chExt cx="2448272" cy="2075239"/>
          </a:xfrm>
        </p:grpSpPr>
        <p:sp>
          <p:nvSpPr>
            <p:cNvPr id="13" name="橢圓 12"/>
            <p:cNvSpPr/>
            <p:nvPr/>
          </p:nvSpPr>
          <p:spPr>
            <a:xfrm>
              <a:off x="6171355" y="5301208"/>
              <a:ext cx="2448272" cy="51704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7" name="直線單箭頭接點 16"/>
            <p:cNvCxnSpPr/>
            <p:nvPr/>
          </p:nvCxnSpPr>
          <p:spPr>
            <a:xfrm>
              <a:off x="7395491" y="4653136"/>
              <a:ext cx="0" cy="923111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>
              <a:off x="7395491" y="5805264"/>
              <a:ext cx="0" cy="923111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字方塊 6"/>
          <p:cNvSpPr txBox="1"/>
          <p:nvPr/>
        </p:nvSpPr>
        <p:spPr>
          <a:xfrm>
            <a:off x="7524328" y="465313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7164288" y="6237312"/>
            <a:ext cx="360040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7164288" y="4941168"/>
            <a:ext cx="360040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220072" y="5292497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mirror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3419872" y="5013176"/>
            <a:ext cx="1641005" cy="1355159"/>
            <a:chOff x="6171355" y="4653136"/>
            <a:chExt cx="2448272" cy="2075239"/>
          </a:xfrm>
        </p:grpSpPr>
        <p:sp>
          <p:nvSpPr>
            <p:cNvPr id="22" name="橢圓 21"/>
            <p:cNvSpPr/>
            <p:nvPr/>
          </p:nvSpPr>
          <p:spPr>
            <a:xfrm>
              <a:off x="6171355" y="5301208"/>
              <a:ext cx="2448272" cy="51704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3" name="直線單箭頭接點 22"/>
            <p:cNvCxnSpPr/>
            <p:nvPr/>
          </p:nvCxnSpPr>
          <p:spPr>
            <a:xfrm>
              <a:off x="7395491" y="4653136"/>
              <a:ext cx="0" cy="923111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/>
            <p:nvPr/>
          </p:nvCxnSpPr>
          <p:spPr>
            <a:xfrm>
              <a:off x="7395491" y="5805264"/>
              <a:ext cx="0" cy="923111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字方塊 24"/>
          <p:cNvSpPr txBox="1"/>
          <p:nvPr/>
        </p:nvSpPr>
        <p:spPr>
          <a:xfrm>
            <a:off x="2123728" y="5292497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mirror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8300524" y="5727051"/>
                <a:ext cx="663964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524" y="5727051"/>
                <a:ext cx="663964" cy="101431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3692725" y="6227446"/>
                <a:ext cx="1167307" cy="585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m</a:t>
                </a:r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725" y="6227446"/>
                <a:ext cx="1167307" cy="585930"/>
              </a:xfrm>
              <a:prstGeom prst="rect">
                <a:avLst/>
              </a:prstGeom>
              <a:blipFill rotWithShape="0">
                <a:blip r:embed="rId14"/>
                <a:stretch>
                  <a:fillRect t="-13542" r="-12565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群組 29"/>
          <p:cNvGrpSpPr/>
          <p:nvPr/>
        </p:nvGrpSpPr>
        <p:grpSpPr>
          <a:xfrm>
            <a:off x="4752020" y="5157192"/>
            <a:ext cx="108012" cy="216024"/>
            <a:chOff x="4283968" y="2708920"/>
            <a:chExt cx="216024" cy="432048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31" name="橢圓 30"/>
            <p:cNvSpPr/>
            <p:nvPr/>
          </p:nvSpPr>
          <p:spPr>
            <a:xfrm>
              <a:off x="4283968" y="2708920"/>
              <a:ext cx="216024" cy="216024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弧形 31"/>
            <p:cNvSpPr/>
            <p:nvPr/>
          </p:nvSpPr>
          <p:spPr>
            <a:xfrm>
              <a:off x="4283968" y="2708920"/>
              <a:ext cx="216024" cy="432048"/>
            </a:xfrm>
            <a:prstGeom prst="arc">
              <a:avLst>
                <a:gd name="adj1" fmla="val 16200000"/>
                <a:gd name="adj2" fmla="val 5747557"/>
              </a:avLst>
            </a:prstGeom>
            <a:ln w="222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3" name="群組 32"/>
          <p:cNvGrpSpPr/>
          <p:nvPr/>
        </p:nvGrpSpPr>
        <p:grpSpPr>
          <a:xfrm flipH="1">
            <a:off x="4752020" y="5877272"/>
            <a:ext cx="108012" cy="216024"/>
            <a:chOff x="4283968" y="2708920"/>
            <a:chExt cx="216024" cy="432048"/>
          </a:xfrm>
          <a:scene3d>
            <a:camera prst="orthographicFront">
              <a:rot lat="0" lon="0" rev="10800000"/>
            </a:camera>
            <a:lightRig rig="threePt" dir="t"/>
          </a:scene3d>
        </p:grpSpPr>
        <p:sp>
          <p:nvSpPr>
            <p:cNvPr id="34" name="橢圓 33"/>
            <p:cNvSpPr/>
            <p:nvPr/>
          </p:nvSpPr>
          <p:spPr>
            <a:xfrm>
              <a:off x="4283968" y="2708920"/>
              <a:ext cx="216024" cy="216024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弧形 34"/>
            <p:cNvSpPr/>
            <p:nvPr/>
          </p:nvSpPr>
          <p:spPr>
            <a:xfrm>
              <a:off x="4283968" y="2708920"/>
              <a:ext cx="216024" cy="432048"/>
            </a:xfrm>
            <a:prstGeom prst="arc">
              <a:avLst>
                <a:gd name="adj1" fmla="val 16200000"/>
                <a:gd name="adj2" fmla="val 5747557"/>
              </a:avLst>
            </a:prstGeom>
            <a:ln w="222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7848364" y="5157192"/>
            <a:ext cx="108012" cy="216024"/>
            <a:chOff x="4283968" y="2708920"/>
            <a:chExt cx="216024" cy="432048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37" name="橢圓 36"/>
            <p:cNvSpPr/>
            <p:nvPr/>
          </p:nvSpPr>
          <p:spPr>
            <a:xfrm>
              <a:off x="4283968" y="2708920"/>
              <a:ext cx="216024" cy="216024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弧形 37"/>
            <p:cNvSpPr/>
            <p:nvPr/>
          </p:nvSpPr>
          <p:spPr>
            <a:xfrm>
              <a:off x="4283968" y="2708920"/>
              <a:ext cx="216024" cy="432048"/>
            </a:xfrm>
            <a:prstGeom prst="arc">
              <a:avLst>
                <a:gd name="adj1" fmla="val 16200000"/>
                <a:gd name="adj2" fmla="val 5747557"/>
              </a:avLst>
            </a:prstGeom>
            <a:ln w="222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9" name="群組 38"/>
          <p:cNvGrpSpPr/>
          <p:nvPr/>
        </p:nvGrpSpPr>
        <p:grpSpPr>
          <a:xfrm flipH="1">
            <a:off x="7848364" y="5877272"/>
            <a:ext cx="108012" cy="216024"/>
            <a:chOff x="4283968" y="2708920"/>
            <a:chExt cx="216024" cy="432048"/>
          </a:xfrm>
          <a:scene3d>
            <a:camera prst="orthographicFront">
              <a:rot lat="0" lon="0" rev="10800000"/>
            </a:camera>
            <a:lightRig rig="threePt" dir="t"/>
          </a:scene3d>
        </p:grpSpPr>
        <p:sp>
          <p:nvSpPr>
            <p:cNvPr id="40" name="橢圓 39"/>
            <p:cNvSpPr/>
            <p:nvPr/>
          </p:nvSpPr>
          <p:spPr>
            <a:xfrm>
              <a:off x="4283968" y="2708920"/>
              <a:ext cx="216024" cy="216024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弧形 40"/>
            <p:cNvSpPr/>
            <p:nvPr/>
          </p:nvSpPr>
          <p:spPr>
            <a:xfrm>
              <a:off x="4283968" y="2708920"/>
              <a:ext cx="216024" cy="432048"/>
            </a:xfrm>
            <a:prstGeom prst="arc">
              <a:avLst>
                <a:gd name="adj1" fmla="val 16200000"/>
                <a:gd name="adj2" fmla="val 5747557"/>
              </a:avLst>
            </a:prstGeom>
            <a:ln w="222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6732240" y="5877272"/>
            <a:ext cx="108012" cy="216024"/>
            <a:chOff x="4283968" y="2708920"/>
            <a:chExt cx="216024" cy="432048"/>
          </a:xfrm>
          <a:scene3d>
            <a:camera prst="orthographicFront">
              <a:rot lat="0" lon="0" rev="10800000"/>
            </a:camera>
            <a:lightRig rig="threePt" dir="t"/>
          </a:scene3d>
        </p:grpSpPr>
        <p:sp>
          <p:nvSpPr>
            <p:cNvPr id="43" name="橢圓 42"/>
            <p:cNvSpPr/>
            <p:nvPr/>
          </p:nvSpPr>
          <p:spPr>
            <a:xfrm>
              <a:off x="4283968" y="2708920"/>
              <a:ext cx="216024" cy="216024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弧形 43"/>
            <p:cNvSpPr/>
            <p:nvPr/>
          </p:nvSpPr>
          <p:spPr>
            <a:xfrm>
              <a:off x="4283968" y="2708920"/>
              <a:ext cx="216024" cy="432048"/>
            </a:xfrm>
            <a:prstGeom prst="arc">
              <a:avLst>
                <a:gd name="adj1" fmla="val 16200000"/>
                <a:gd name="adj2" fmla="val 5747557"/>
              </a:avLst>
            </a:prstGeom>
            <a:ln w="222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5" name="群組 44"/>
          <p:cNvGrpSpPr/>
          <p:nvPr/>
        </p:nvGrpSpPr>
        <p:grpSpPr>
          <a:xfrm flipH="1">
            <a:off x="6732240" y="5157192"/>
            <a:ext cx="108012" cy="216024"/>
            <a:chOff x="4283968" y="2708920"/>
            <a:chExt cx="216024" cy="432048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46" name="橢圓 45"/>
            <p:cNvSpPr/>
            <p:nvPr/>
          </p:nvSpPr>
          <p:spPr>
            <a:xfrm>
              <a:off x="4283968" y="2708920"/>
              <a:ext cx="216024" cy="216024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弧形 46"/>
            <p:cNvSpPr/>
            <p:nvPr/>
          </p:nvSpPr>
          <p:spPr>
            <a:xfrm>
              <a:off x="4283968" y="2708920"/>
              <a:ext cx="216024" cy="432048"/>
            </a:xfrm>
            <a:prstGeom prst="arc">
              <a:avLst>
                <a:gd name="adj1" fmla="val 16200000"/>
                <a:gd name="adj2" fmla="val 5747557"/>
              </a:avLst>
            </a:prstGeom>
            <a:ln w="222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251520" y="5013176"/>
            <a:ext cx="1641005" cy="1355159"/>
            <a:chOff x="6171355" y="4653136"/>
            <a:chExt cx="2448272" cy="2075239"/>
          </a:xfrm>
        </p:grpSpPr>
        <p:sp>
          <p:nvSpPr>
            <p:cNvPr id="49" name="橢圓 48"/>
            <p:cNvSpPr/>
            <p:nvPr/>
          </p:nvSpPr>
          <p:spPr>
            <a:xfrm>
              <a:off x="6171355" y="5301208"/>
              <a:ext cx="2448272" cy="51704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0" name="直線單箭頭接點 49"/>
            <p:cNvCxnSpPr/>
            <p:nvPr/>
          </p:nvCxnSpPr>
          <p:spPr>
            <a:xfrm>
              <a:off x="7395491" y="4653136"/>
              <a:ext cx="0" cy="923111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單箭頭接點 50"/>
            <p:cNvCxnSpPr/>
            <p:nvPr/>
          </p:nvCxnSpPr>
          <p:spPr>
            <a:xfrm>
              <a:off x="7395491" y="5805264"/>
              <a:ext cx="0" cy="923111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文字方塊 51"/>
          <p:cNvSpPr txBox="1"/>
          <p:nvPr/>
        </p:nvSpPr>
        <p:spPr>
          <a:xfrm>
            <a:off x="827584" y="630060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橢圓 52"/>
          <p:cNvSpPr/>
          <p:nvPr/>
        </p:nvSpPr>
        <p:spPr>
          <a:xfrm>
            <a:off x="899592" y="6237312"/>
            <a:ext cx="360040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橢圓 53"/>
          <p:cNvSpPr/>
          <p:nvPr/>
        </p:nvSpPr>
        <p:spPr>
          <a:xfrm>
            <a:off x="899592" y="4941168"/>
            <a:ext cx="360040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5" name="群組 54"/>
          <p:cNvGrpSpPr/>
          <p:nvPr/>
        </p:nvGrpSpPr>
        <p:grpSpPr>
          <a:xfrm>
            <a:off x="1583668" y="5157192"/>
            <a:ext cx="108012" cy="216024"/>
            <a:chOff x="4283968" y="2708920"/>
            <a:chExt cx="216024" cy="432048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56" name="橢圓 55"/>
            <p:cNvSpPr/>
            <p:nvPr/>
          </p:nvSpPr>
          <p:spPr>
            <a:xfrm>
              <a:off x="4283968" y="2708920"/>
              <a:ext cx="216024" cy="216024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弧形 56"/>
            <p:cNvSpPr/>
            <p:nvPr/>
          </p:nvSpPr>
          <p:spPr>
            <a:xfrm>
              <a:off x="4283968" y="2708920"/>
              <a:ext cx="216024" cy="432048"/>
            </a:xfrm>
            <a:prstGeom prst="arc">
              <a:avLst>
                <a:gd name="adj1" fmla="val 16200000"/>
                <a:gd name="adj2" fmla="val 5747557"/>
              </a:avLst>
            </a:prstGeom>
            <a:ln w="222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8" name="群組 57"/>
          <p:cNvGrpSpPr/>
          <p:nvPr/>
        </p:nvGrpSpPr>
        <p:grpSpPr>
          <a:xfrm flipH="1">
            <a:off x="467544" y="5157192"/>
            <a:ext cx="108012" cy="216024"/>
            <a:chOff x="4283968" y="2708920"/>
            <a:chExt cx="216024" cy="432048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59" name="橢圓 58"/>
            <p:cNvSpPr/>
            <p:nvPr/>
          </p:nvSpPr>
          <p:spPr>
            <a:xfrm>
              <a:off x="4283968" y="2708920"/>
              <a:ext cx="216024" cy="216024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弧形 59"/>
            <p:cNvSpPr/>
            <p:nvPr/>
          </p:nvSpPr>
          <p:spPr>
            <a:xfrm>
              <a:off x="4283968" y="2708920"/>
              <a:ext cx="216024" cy="432048"/>
            </a:xfrm>
            <a:prstGeom prst="arc">
              <a:avLst>
                <a:gd name="adj1" fmla="val 16200000"/>
                <a:gd name="adj2" fmla="val 5747557"/>
              </a:avLst>
            </a:prstGeom>
            <a:ln w="222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8" name="圖片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40380" y="3695819"/>
            <a:ext cx="1860144" cy="951701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44208" y="2564904"/>
            <a:ext cx="1872208" cy="1035041"/>
          </a:xfrm>
          <a:prstGeom prst="rect">
            <a:avLst/>
          </a:prstGeom>
        </p:spPr>
      </p:pic>
      <p:pic>
        <p:nvPicPr>
          <p:cNvPr id="61" name="圖片 6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01768" y="1636382"/>
            <a:ext cx="1842640" cy="9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2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932040" y="356802"/>
            <a:ext cx="20587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Monoclinic</a:t>
            </a:r>
            <a:endParaRPr lang="zh-TW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setting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7544" y="1692322"/>
            <a:ext cx="915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>
              <a:spcAft>
                <a:spcPts val="0"/>
              </a:spcAft>
            </a:pPr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X2</a:t>
            </a:r>
            <a:endParaRPr lang="zh-TW" altLang="zh-TW" sz="3200" kern="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154753" y="1693467"/>
                <a:ext cx="13454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altLang="zh-TW" sz="3200">
                        <a:latin typeface="Cambria Math" panose="02040503050406030204" pitchFamily="18" charset="0"/>
                      </a:rPr>
                      <m:t>≡2</m:t>
                    </m:r>
                  </m:oMath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753" y="1693467"/>
                <a:ext cx="1345433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11818" t="-14583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683568" y="2996952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Xm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55576" y="4293096"/>
                <a:ext cx="288032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zh-TW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</a:t>
                </a:r>
                <a14:m>
                  <m:oMath xmlns:m="http://schemas.openxmlformats.org/officeDocument/2006/math">
                    <m:r>
                      <a:rPr lang="en-US" altLang="zh-TW" sz="3200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zh-TW" altLang="zh-TW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zh-TW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(even)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293096"/>
                <a:ext cx="2880320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4583" r="-3602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395536" y="5473163"/>
                <a:ext cx="4572000" cy="10772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0">
                  <a:spcAft>
                    <a:spcPts val="0"/>
                  </a:spcAft>
                </a:pPr>
                <a:r>
                  <a:rPr lang="en-US" altLang="zh-TW" sz="32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X2</a:t>
                </a: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zh-TW" sz="3200" kern="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centre</a:t>
                </a: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TW" sz="3200" kern="1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Xm</a:t>
                </a: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TW" sz="3200" kern="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centre</a:t>
                </a: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Include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 Unicode MS" panose="020B0604020202020204" pitchFamily="34" charset="-12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zh-TW" sz="3200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 order)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473163"/>
                <a:ext cx="4572000" cy="1077218"/>
              </a:xfrm>
              <a:prstGeom prst="rect">
                <a:avLst/>
              </a:prstGeom>
              <a:blipFill rotWithShape="0">
                <a:blip r:embed="rId5"/>
                <a:stretch>
                  <a:fillRect t="-7910" r="-2800" b="-169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003817" y="3068960"/>
                <a:ext cx="157305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1m </a:t>
                </a:r>
                <a14:m>
                  <m:oMath xmlns:m="http://schemas.openxmlformats.org/officeDocument/2006/math">
                    <m:r>
                      <a:rPr lang="en-US" altLang="zh-TW" sz="3200">
                        <a:effectLst/>
                        <a:latin typeface="Cambria Math" panose="02040503050406030204" pitchFamily="18" charset="0"/>
                        <a:cs typeface="Arial Unicode MS" panose="020B0604020202020204" pitchFamily="34" charset="-120"/>
                      </a:rPr>
                      <m:t>≡</m:t>
                    </m:r>
                    <m:r>
                      <m:rPr>
                        <m:sty m:val="p"/>
                      </m:rPr>
                      <a:rPr lang="en-US" altLang="zh-TW" sz="32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 Unicode MS" panose="020B0604020202020204" pitchFamily="34" charset="-120"/>
                      </a:rPr>
                      <m:t>m</m:t>
                    </m:r>
                  </m:oMath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817" y="3068960"/>
                <a:ext cx="1573059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10078" t="-14583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5003817" y="4056054"/>
            <a:ext cx="1656415" cy="9571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2/m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05523" y="5805264"/>
            <a:ext cx="822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2/m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5154753" y="2277097"/>
            <a:ext cx="1422123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5148064" y="3645024"/>
            <a:ext cx="1422123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5148064" y="6381328"/>
            <a:ext cx="1422123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>
            <a:off x="7303632" y="166435"/>
            <a:ext cx="1469334" cy="1435653"/>
            <a:chOff x="1590498" y="1052736"/>
            <a:chExt cx="2722644" cy="2075239"/>
          </a:xfrm>
        </p:grpSpPr>
        <p:sp>
          <p:nvSpPr>
            <p:cNvPr id="18" name="橢圓 17"/>
            <p:cNvSpPr/>
            <p:nvPr/>
          </p:nvSpPr>
          <p:spPr>
            <a:xfrm>
              <a:off x="1907704" y="1700808"/>
              <a:ext cx="2038709" cy="51704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0" name="直線單箭頭接點 19"/>
            <p:cNvCxnSpPr/>
            <p:nvPr/>
          </p:nvCxnSpPr>
          <p:spPr>
            <a:xfrm>
              <a:off x="2915816" y="1052736"/>
              <a:ext cx="0" cy="923111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>
              <a:off x="2915816" y="2204864"/>
              <a:ext cx="0" cy="923111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1691680" y="1975847"/>
              <a:ext cx="2520280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橢圓 25"/>
            <p:cNvSpPr/>
            <p:nvPr/>
          </p:nvSpPr>
          <p:spPr>
            <a:xfrm>
              <a:off x="4211960" y="1831831"/>
              <a:ext cx="101182" cy="3010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橢圓 27"/>
            <p:cNvSpPr/>
            <p:nvPr/>
          </p:nvSpPr>
          <p:spPr>
            <a:xfrm>
              <a:off x="1590498" y="1844824"/>
              <a:ext cx="101182" cy="3010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8574638" y="83671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8028384" y="3591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5872" y="5445224"/>
            <a:ext cx="2086608" cy="10284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1009" y="2900335"/>
            <a:ext cx="1946167" cy="96565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5959" y="1484784"/>
            <a:ext cx="2148529" cy="113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716016" y="188640"/>
            <a:ext cx="2558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Orthorhombic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907575"/>
            <a:ext cx="2991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 axis </a:t>
            </a:r>
            <a:r>
              <a:rPr lang="en-US" altLang="zh-TW" sz="32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11560" y="1599493"/>
                <a:ext cx="43861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Rotation-Inversion axis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 Unicode MS" panose="020B0604020202020204" pitchFamily="34" charset="-120"/>
                          </a:rPr>
                          <m:t>X</m:t>
                        </m:r>
                      </m:e>
                    </m:acc>
                  </m:oMath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99493"/>
                <a:ext cx="4386137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3472" t="-14583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23528" y="2259178"/>
                <a:ext cx="4572000" cy="10772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0">
                  <a:spcAft>
                    <a:spcPts val="0"/>
                  </a:spcAft>
                </a:pPr>
                <a:r>
                  <a:rPr lang="en-US" altLang="zh-TW" sz="32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zh-TW" sz="3200" kern="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centre</a:t>
                </a:r>
                <a:endParaRPr lang="zh-TW" altLang="zh-TW" sz="3200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0">
                  <a:spcAft>
                    <a:spcPts val="0"/>
                  </a:spcAft>
                </a:pP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Include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 Unicode MS" panose="020B0604020202020204" pitchFamily="34" charset="-120"/>
                          </a:rPr>
                          <m:t>X</m:t>
                        </m:r>
                      </m:e>
                    </m:acc>
                    <m:r>
                      <a:rPr lang="en-US" altLang="zh-TW" sz="3200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 Unicode MS" panose="020B0604020202020204" pitchFamily="34" charset="-120"/>
                      </a:rPr>
                      <m:t> </m:t>
                    </m:r>
                  </m:oMath>
                </a14:m>
                <a:r>
                  <a:rPr lang="en-US" altLang="zh-TW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(odd order)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259178"/>
                <a:ext cx="4572000" cy="1077218"/>
              </a:xfrm>
              <a:prstGeom prst="rect">
                <a:avLst/>
              </a:prstGeom>
              <a:blipFill rotWithShape="0">
                <a:blip r:embed="rId4"/>
                <a:stretch>
                  <a:fillRect t="-7955" b="-176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395536" y="3480412"/>
            <a:ext cx="915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>
              <a:spcAft>
                <a:spcPts val="0"/>
              </a:spcAft>
            </a:pPr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X2</a:t>
            </a:r>
            <a:endParaRPr lang="zh-TW" altLang="zh-TW" sz="3200" kern="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1560" y="4200492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Xm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83568" y="4992580"/>
                <a:ext cx="288032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zh-TW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</a:t>
                </a:r>
                <a14:m>
                  <m:oMath xmlns:m="http://schemas.openxmlformats.org/officeDocument/2006/math">
                    <m:r>
                      <a:rPr lang="en-US" altLang="zh-TW" sz="3200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zh-TW" altLang="zh-TW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zh-TW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992580"/>
                <a:ext cx="2880320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23528" y="5715562"/>
                <a:ext cx="4572000" cy="10772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0">
                  <a:spcAft>
                    <a:spcPts val="0"/>
                  </a:spcAft>
                </a:pPr>
                <a:r>
                  <a:rPr lang="en-US" altLang="zh-TW" sz="32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X2</a:t>
                </a: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zh-TW" sz="3200" kern="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centre</a:t>
                </a: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TW" sz="3200" kern="1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Xm</a:t>
                </a: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TW" sz="3200" kern="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centre</a:t>
                </a: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Include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 Unicode MS" panose="020B0604020202020204" pitchFamily="34" charset="-12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zh-TW" sz="3200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 order)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715562"/>
                <a:ext cx="4572000" cy="1077218"/>
              </a:xfrm>
              <a:prstGeom prst="rect">
                <a:avLst/>
              </a:prstGeom>
              <a:blipFill rotWithShape="0">
                <a:blip r:embed="rId6"/>
                <a:stretch>
                  <a:fillRect t="-7955" r="-2933" b="-176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5647258" y="3471701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222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707904" y="4212377"/>
            <a:ext cx="3140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(2D)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mm2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950296" y="5715562"/>
                <a:ext cx="22860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0">
                  <a:spcAft>
                    <a:spcPts val="0"/>
                  </a:spcAft>
                </a:pPr>
                <a:r>
                  <a:rPr lang="en-US" altLang="zh-TW" sz="3200" i="1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mmm</a:t>
                </a:r>
                <a14:m>
                  <m:oMath xmlns:m="http://schemas.openxmlformats.org/officeDocument/2006/math">
                    <m:r>
                      <a:rPr lang="en-US" altLang="zh-TW" sz="3200" b="0" i="0" kern="100" smtClean="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 Unicode MS" panose="020B0604020202020204" pitchFamily="34" charset="-120"/>
                      </a:rPr>
                      <m:t> </m:t>
                    </m:r>
                    <m:r>
                      <a:rPr lang="en-US" altLang="zh-TW" sz="3200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 Unicode MS" panose="020B0604020202020204" pitchFamily="34" charset="-120"/>
                      </a:rPr>
                      <m:t>≡</m:t>
                    </m:r>
                  </m:oMath>
                </a14:m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TW" altLang="zh-TW" sz="3200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2/</a:t>
                </a:r>
                <a:r>
                  <a:rPr lang="en-US" altLang="zh-TW" sz="3200" i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TW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2/</a:t>
                </a:r>
                <a:r>
                  <a:rPr lang="en-US" altLang="zh-TW" sz="3200" i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TW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2/</a:t>
                </a:r>
                <a:r>
                  <a:rPr lang="en-US" altLang="zh-TW" sz="3200" i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zh-TW" alt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296" y="5715562"/>
                <a:ext cx="2286000" cy="1077218"/>
              </a:xfrm>
              <a:prstGeom prst="rect">
                <a:avLst/>
              </a:prstGeom>
              <a:blipFill rotWithShape="0">
                <a:blip r:embed="rId7"/>
                <a:stretch>
                  <a:fillRect l="-6667" t="-7955" b="-176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/>
          <p:cNvSpPr/>
          <p:nvPr/>
        </p:nvSpPr>
        <p:spPr>
          <a:xfrm>
            <a:off x="5580112" y="4941168"/>
            <a:ext cx="1008112" cy="495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2800" dirty="0"/>
          </a:p>
        </p:txBody>
      </p:sp>
      <p:sp>
        <p:nvSpPr>
          <p:cNvPr id="25" name="矩形 24"/>
          <p:cNvSpPr/>
          <p:nvPr/>
        </p:nvSpPr>
        <p:spPr>
          <a:xfrm>
            <a:off x="5580112" y="2492896"/>
            <a:ext cx="864096" cy="495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/>
              <a:t>2/m</a:t>
            </a:r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5580112" y="1628800"/>
            <a:ext cx="864096" cy="495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2/m</a:t>
            </a:r>
            <a:endParaRPr lang="zh-TW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5580112" y="836712"/>
            <a:ext cx="864096" cy="495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2/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dirty="0" smtClean="0"/>
              <a:t>m</a:t>
            </a:r>
            <a:endParaRPr lang="zh-TW" altLang="en-US" dirty="0"/>
          </a:p>
        </p:txBody>
      </p:sp>
      <p:pic>
        <p:nvPicPr>
          <p:cNvPr id="28" name="圖片 27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20272" y="3336396"/>
            <a:ext cx="1808589" cy="81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6804248" y="1124744"/>
            <a:ext cx="2042547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Included in</a:t>
            </a:r>
          </a:p>
          <a:p>
            <a:pPr algn="ctr"/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monoclinic</a:t>
            </a:r>
          </a:p>
          <a:p>
            <a:pPr algn="ctr"/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0272" y="4234296"/>
            <a:ext cx="1807339" cy="92289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8603" y="5688039"/>
            <a:ext cx="1749007" cy="89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083149" y="274399"/>
                <a:ext cx="288032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altLang="zh-TW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</a:t>
                </a:r>
                <a14:m>
                  <m:oMath xmlns:m="http://schemas.openxmlformats.org/officeDocument/2006/math">
                    <m:r>
                      <a:rPr lang="en-US" altLang="zh-TW" sz="3200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zh-TW" altLang="zh-TW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altLang="zh-TW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149" y="274399"/>
                <a:ext cx="2880320" cy="584775"/>
              </a:xfrm>
              <a:prstGeom prst="rect">
                <a:avLst/>
              </a:prstGeom>
              <a:blipFill rotWithShape="0">
                <a:blip r:embed="rId2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/>
          <p:cNvSpPr/>
          <p:nvPr/>
        </p:nvSpPr>
        <p:spPr>
          <a:xfrm>
            <a:off x="1463314" y="1340768"/>
            <a:ext cx="18288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2483768" y="2888731"/>
            <a:ext cx="144000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3059832" y="29969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6" name="橢圓 15"/>
          <p:cNvSpPr/>
          <p:nvPr/>
        </p:nvSpPr>
        <p:spPr>
          <a:xfrm>
            <a:off x="2411800" y="2816739"/>
            <a:ext cx="28800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3059832" y="342900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線接點 18"/>
          <p:cNvCxnSpPr>
            <a:stCxn id="13" idx="0"/>
            <a:endCxn id="13" idx="4"/>
          </p:cNvCxnSpPr>
          <p:nvPr/>
        </p:nvCxnSpPr>
        <p:spPr>
          <a:xfrm>
            <a:off x="2377714" y="1340768"/>
            <a:ext cx="0" cy="182880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橢圓 19"/>
          <p:cNvSpPr/>
          <p:nvPr/>
        </p:nvSpPr>
        <p:spPr>
          <a:xfrm>
            <a:off x="2144640" y="2888731"/>
            <a:ext cx="144000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2072672" y="2816739"/>
            <a:ext cx="28800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1763688" y="29969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763688" y="342900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2288640" y="1340768"/>
            <a:ext cx="195128" cy="457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2288640" y="3140968"/>
            <a:ext cx="195128" cy="457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4039344" y="1312168"/>
            <a:ext cx="18288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5652120" y="1052736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mirror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線接點 27"/>
          <p:cNvCxnSpPr/>
          <p:nvPr/>
        </p:nvCxnSpPr>
        <p:spPr>
          <a:xfrm>
            <a:off x="4932040" y="1312168"/>
            <a:ext cx="0" cy="18288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868144" y="2468078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mirror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線單箭頭接點 30"/>
          <p:cNvCxnSpPr>
            <a:stCxn id="27" idx="2"/>
          </p:cNvCxnSpPr>
          <p:nvPr/>
        </p:nvCxnSpPr>
        <p:spPr>
          <a:xfrm flipH="1">
            <a:off x="5868144" y="1637511"/>
            <a:ext cx="399690" cy="27932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H="1" flipV="1">
            <a:off x="4988797" y="2501607"/>
            <a:ext cx="879347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橢圓 33"/>
          <p:cNvSpPr/>
          <p:nvPr/>
        </p:nvSpPr>
        <p:spPr>
          <a:xfrm>
            <a:off x="4860413" y="1295049"/>
            <a:ext cx="195128" cy="4571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4860413" y="3095249"/>
            <a:ext cx="195128" cy="4571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6" name="直線單箭頭接點 35"/>
          <p:cNvCxnSpPr/>
          <p:nvPr/>
        </p:nvCxnSpPr>
        <p:spPr>
          <a:xfrm flipH="1" flipV="1">
            <a:off x="5004048" y="3212976"/>
            <a:ext cx="879347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5940152" y="313225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群組 45"/>
          <p:cNvGrpSpPr/>
          <p:nvPr/>
        </p:nvGrpSpPr>
        <p:grpSpPr>
          <a:xfrm>
            <a:off x="1691680" y="4768552"/>
            <a:ext cx="1836191" cy="1828800"/>
            <a:chOff x="1691680" y="4768552"/>
            <a:chExt cx="1836191" cy="1828800"/>
          </a:xfrm>
        </p:grpSpPr>
        <p:sp>
          <p:nvSpPr>
            <p:cNvPr id="39" name="橢圓 38"/>
            <p:cNvSpPr/>
            <p:nvPr/>
          </p:nvSpPr>
          <p:spPr>
            <a:xfrm>
              <a:off x="1691680" y="4768552"/>
              <a:ext cx="1828800" cy="1828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橢圓 39"/>
            <p:cNvSpPr/>
            <p:nvPr/>
          </p:nvSpPr>
          <p:spPr>
            <a:xfrm>
              <a:off x="1700939" y="5539485"/>
              <a:ext cx="1826932" cy="36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橢圓 44"/>
            <p:cNvSpPr/>
            <p:nvPr/>
          </p:nvSpPr>
          <p:spPr>
            <a:xfrm>
              <a:off x="1979712" y="4778420"/>
              <a:ext cx="1259659" cy="1818932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2" name="直線接點 41"/>
            <p:cNvCxnSpPr>
              <a:stCxn id="40" idx="3"/>
              <a:endCxn id="40" idx="7"/>
            </p:cNvCxnSpPr>
            <p:nvPr/>
          </p:nvCxnSpPr>
          <p:spPr>
            <a:xfrm flipV="1">
              <a:off x="1968487" y="5592212"/>
              <a:ext cx="1291836" cy="254586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橢圓 42"/>
            <p:cNvSpPr/>
            <p:nvPr/>
          </p:nvSpPr>
          <p:spPr>
            <a:xfrm rot="447973">
              <a:off x="3161570" y="5567040"/>
              <a:ext cx="216024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橢圓 43"/>
            <p:cNvSpPr/>
            <p:nvPr/>
          </p:nvSpPr>
          <p:spPr>
            <a:xfrm rot="788498">
              <a:off x="1873043" y="5805265"/>
              <a:ext cx="216024" cy="667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48" name="直線單箭頭接點 47"/>
          <p:cNvCxnSpPr/>
          <p:nvPr/>
        </p:nvCxnSpPr>
        <p:spPr>
          <a:xfrm flipV="1">
            <a:off x="1259632" y="5895656"/>
            <a:ext cx="608656" cy="19764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群組 60"/>
          <p:cNvGrpSpPr/>
          <p:nvPr/>
        </p:nvGrpSpPr>
        <p:grpSpPr>
          <a:xfrm>
            <a:off x="4419174" y="4768552"/>
            <a:ext cx="1828800" cy="1828800"/>
            <a:chOff x="4247977" y="4768552"/>
            <a:chExt cx="1828800" cy="1828800"/>
          </a:xfrm>
        </p:grpSpPr>
        <p:sp>
          <p:nvSpPr>
            <p:cNvPr id="50" name="橢圓 49"/>
            <p:cNvSpPr/>
            <p:nvPr/>
          </p:nvSpPr>
          <p:spPr>
            <a:xfrm>
              <a:off x="4247977" y="4768552"/>
              <a:ext cx="1828800" cy="182880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7" name="直線接點 56"/>
            <p:cNvCxnSpPr>
              <a:stCxn id="50" idx="0"/>
              <a:endCxn id="50" idx="4"/>
            </p:cNvCxnSpPr>
            <p:nvPr/>
          </p:nvCxnSpPr>
          <p:spPr>
            <a:xfrm>
              <a:off x="5162377" y="4768552"/>
              <a:ext cx="0" cy="18288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>
              <a:stCxn id="50" idx="2"/>
              <a:endCxn id="50" idx="6"/>
            </p:cNvCxnSpPr>
            <p:nvPr/>
          </p:nvCxnSpPr>
          <p:spPr>
            <a:xfrm>
              <a:off x="4247977" y="5682952"/>
              <a:ext cx="1828800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橢圓 59"/>
            <p:cNvSpPr/>
            <p:nvPr/>
          </p:nvSpPr>
          <p:spPr>
            <a:xfrm>
              <a:off x="5076056" y="5544790"/>
              <a:ext cx="165707" cy="2367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2" name="文字方塊 61"/>
          <p:cNvSpPr txBox="1"/>
          <p:nvPr/>
        </p:nvSpPr>
        <p:spPr>
          <a:xfrm>
            <a:off x="6647796" y="5390564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2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  <p:bldP spid="16" grpId="0" animBg="1"/>
      <p:bldP spid="17" grpId="0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 animBg="1"/>
      <p:bldP spid="27" grpId="0"/>
      <p:bldP spid="29" grpId="0"/>
      <p:bldP spid="34" grpId="0" animBg="1"/>
      <p:bldP spid="35" grpId="0" animBg="1"/>
      <p:bldP spid="37" grpId="0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11560" y="1124744"/>
            <a:ext cx="1781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700592" y="1124744"/>
                <a:ext cx="410365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0">
                  <a:spcAft>
                    <a:spcPts val="0"/>
                  </a:spcAft>
                </a:pPr>
                <a:r>
                  <a:rPr lang="en-US" altLang="zh-TW" sz="3200" i="1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mmm</a:t>
                </a:r>
                <a14:m>
                  <m:oMath xmlns:m="http://schemas.openxmlformats.org/officeDocument/2006/math">
                    <m:r>
                      <a:rPr lang="en-US" altLang="zh-TW" sz="3200" b="0" i="0" kern="100" smtClean="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 Unicode MS" panose="020B0604020202020204" pitchFamily="34" charset="-120"/>
                      </a:rPr>
                      <m:t> </m:t>
                    </m:r>
                    <m:r>
                      <a:rPr lang="en-US" altLang="zh-TW" sz="3200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 Unicode MS" panose="020B0604020202020204" pitchFamily="34" charset="-120"/>
                      </a:rPr>
                      <m:t>≡</m:t>
                    </m:r>
                  </m:oMath>
                </a14:m>
                <a:r>
                  <a:rPr lang="en-US" altLang="zh-TW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2/</a:t>
                </a:r>
                <a:r>
                  <a:rPr lang="en-US" altLang="zh-TW" sz="3200" i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TW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2/</a:t>
                </a:r>
                <a:r>
                  <a:rPr lang="en-US" altLang="zh-TW" sz="3200" i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TW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2/</a:t>
                </a:r>
                <a:r>
                  <a:rPr lang="en-US" altLang="zh-TW" sz="3200" i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zh-TW" alt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592" y="1124744"/>
                <a:ext cx="4103655" cy="584775"/>
              </a:xfrm>
              <a:prstGeom prst="rect">
                <a:avLst/>
              </a:prstGeom>
              <a:blipFill rotWithShape="0">
                <a:blip r:embed="rId2"/>
                <a:stretch>
                  <a:fillRect t="-14737" b="-336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接點 3"/>
          <p:cNvCxnSpPr/>
          <p:nvPr/>
        </p:nvCxnSpPr>
        <p:spPr>
          <a:xfrm>
            <a:off x="4427984" y="1709519"/>
            <a:ext cx="187220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3059832" y="1709519"/>
            <a:ext cx="93610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6300192" y="1719463"/>
            <a:ext cx="2190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terminology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126787" y="1772816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926987" y="1764105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043608" y="2420888"/>
                <a:ext cx="7026282" cy="1162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</a:t>
                </a:r>
                <a:r>
                  <a:rPr lang="en-US" altLang="zh-TW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mmm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symmetry operation, one can</a:t>
                </a:r>
              </a:p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get the same point group as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den>
                        </m:f>
                      </m:e>
                    </m:box>
                    <m:box>
                      <m:box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TW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den>
                        </m:f>
                      </m:e>
                    </m:box>
                    <m:box>
                      <m:boxPr>
                        <m:ctrlPr>
                          <a:rPr lang="en-US" altLang="zh-TW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TW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420888"/>
                <a:ext cx="7026282" cy="1162498"/>
              </a:xfrm>
              <a:prstGeom prst="rect">
                <a:avLst/>
              </a:prstGeom>
              <a:blipFill rotWithShape="0">
                <a:blip r:embed="rId3"/>
                <a:stretch>
                  <a:fillRect l="-2168" t="-7330" r="-1388" b="-83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0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008449" y="188640"/>
            <a:ext cx="1933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Tetragonal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907575"/>
            <a:ext cx="2991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 axis </a:t>
            </a:r>
            <a:r>
              <a:rPr lang="en-US" altLang="zh-TW" sz="32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759772" y="89102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11560" y="1599493"/>
                <a:ext cx="43861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Rotation-Inversion axis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 Unicode MS" panose="020B0604020202020204" pitchFamily="34" charset="-120"/>
                          </a:rPr>
                          <m:t>X</m:t>
                        </m:r>
                      </m:e>
                    </m:acc>
                  </m:oMath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99493"/>
                <a:ext cx="4386137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3472" t="-14583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23528" y="2259178"/>
                <a:ext cx="4572000" cy="10772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0">
                  <a:spcAft>
                    <a:spcPts val="0"/>
                  </a:spcAft>
                </a:pPr>
                <a:r>
                  <a:rPr lang="en-US" altLang="zh-TW" sz="32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zh-TW" sz="3200" kern="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centre</a:t>
                </a:r>
                <a:endParaRPr lang="zh-TW" altLang="zh-TW" sz="3200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0">
                  <a:spcAft>
                    <a:spcPts val="0"/>
                  </a:spcAft>
                </a:pP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Include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 Unicode MS" panose="020B0604020202020204" pitchFamily="34" charset="-120"/>
                          </a:rPr>
                          <m:t>X</m:t>
                        </m:r>
                      </m:e>
                    </m:acc>
                    <m:r>
                      <a:rPr lang="en-US" altLang="zh-TW" sz="3200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 Unicode MS" panose="020B0604020202020204" pitchFamily="34" charset="-120"/>
                      </a:rPr>
                      <m:t> </m:t>
                    </m:r>
                  </m:oMath>
                </a14:m>
                <a:r>
                  <a:rPr lang="en-US" altLang="zh-TW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(odd order)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259178"/>
                <a:ext cx="4572000" cy="1077218"/>
              </a:xfrm>
              <a:prstGeom prst="rect">
                <a:avLst/>
              </a:prstGeom>
              <a:blipFill rotWithShape="0">
                <a:blip r:embed="rId4"/>
                <a:stretch>
                  <a:fillRect t="-7955" b="-176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647258" y="2328284"/>
                <a:ext cx="663964" cy="1012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258" y="2328284"/>
                <a:ext cx="663964" cy="10125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395536" y="3480412"/>
            <a:ext cx="915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>
              <a:spcAft>
                <a:spcPts val="0"/>
              </a:spcAft>
            </a:pPr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X2</a:t>
            </a:r>
            <a:endParaRPr lang="zh-TW" altLang="zh-TW" sz="3200" kern="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1560" y="4200492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Xm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83568" y="4992580"/>
                <a:ext cx="288032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zh-TW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</a:t>
                </a:r>
                <a14:m>
                  <m:oMath xmlns:m="http://schemas.openxmlformats.org/officeDocument/2006/math">
                    <m:r>
                      <a:rPr lang="en-US" altLang="zh-TW" sz="3200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zh-TW" altLang="zh-TW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zh-TW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992580"/>
                <a:ext cx="2880320" cy="584775"/>
              </a:xfrm>
              <a:prstGeom prst="rect">
                <a:avLst/>
              </a:prstGeom>
              <a:blipFill rotWithShape="0">
                <a:blip r:embed="rId6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23528" y="5715562"/>
                <a:ext cx="4572000" cy="10772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0">
                  <a:spcAft>
                    <a:spcPts val="0"/>
                  </a:spcAft>
                </a:pPr>
                <a:r>
                  <a:rPr lang="en-US" altLang="zh-TW" sz="32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X2</a:t>
                </a: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zh-TW" sz="3200" kern="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centre</a:t>
                </a: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TW" sz="3200" kern="1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Xm</a:t>
                </a: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TW" sz="3200" kern="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centre</a:t>
                </a: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Include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 Unicode MS" panose="020B0604020202020204" pitchFamily="34" charset="-12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zh-TW" sz="3200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 order)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715562"/>
                <a:ext cx="4572000" cy="1077218"/>
              </a:xfrm>
              <a:prstGeom prst="rect">
                <a:avLst/>
              </a:prstGeom>
              <a:blipFill rotWithShape="0">
                <a:blip r:embed="rId7"/>
                <a:stretch>
                  <a:fillRect t="-7955" r="-2933" b="-176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719266" y="1527485"/>
                <a:ext cx="5148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acc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266" y="1527485"/>
                <a:ext cx="514885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5647258" y="3471701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422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551511" y="4212377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515531" y="4983869"/>
                <a:ext cx="1094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acc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531" y="4983869"/>
                <a:ext cx="1094146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950296" y="5715562"/>
                <a:ext cx="22860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0">
                  <a:spcAft>
                    <a:spcPts val="0"/>
                  </a:spcAft>
                </a:pP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4/mmm</a:t>
                </a:r>
                <a14:m>
                  <m:oMath xmlns:m="http://schemas.openxmlformats.org/officeDocument/2006/math">
                    <m:r>
                      <a:rPr lang="en-US" altLang="zh-TW" sz="3200" b="0" i="0" kern="100" smtClean="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 Unicode MS" panose="020B0604020202020204" pitchFamily="34" charset="-120"/>
                      </a:rPr>
                      <m:t> </m:t>
                    </m:r>
                    <m:r>
                      <a:rPr lang="en-US" altLang="zh-TW" sz="3200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 Unicode MS" panose="020B0604020202020204" pitchFamily="34" charset="-120"/>
                      </a:rPr>
                      <m:t>≡</m:t>
                    </m:r>
                  </m:oMath>
                </a14:m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TW" altLang="zh-TW" sz="3200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4/m 2/m 2/m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296" y="5715562"/>
                <a:ext cx="2286000" cy="1077218"/>
              </a:xfrm>
              <a:prstGeom prst="rect">
                <a:avLst/>
              </a:prstGeom>
              <a:blipFill rotWithShape="0">
                <a:blip r:embed="rId10"/>
                <a:stretch>
                  <a:fillRect l="-6667" t="-7955" r="-6933" b="-176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22663" y="678776"/>
            <a:ext cx="1613299" cy="88805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54461" y="1599494"/>
            <a:ext cx="1581502" cy="80238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22663" y="2434537"/>
            <a:ext cx="1736552" cy="88086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22662" y="3333906"/>
            <a:ext cx="1613299" cy="835665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54461" y="4172169"/>
            <a:ext cx="1581500" cy="802552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54461" y="4952317"/>
            <a:ext cx="1581500" cy="840518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08304" y="5808218"/>
            <a:ext cx="1667082" cy="86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221764" y="188640"/>
            <a:ext cx="1582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Trigonal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907575"/>
            <a:ext cx="2991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 axis </a:t>
            </a:r>
            <a:r>
              <a:rPr lang="en-US" altLang="zh-TW" sz="32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759772" y="89102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11560" y="1599493"/>
                <a:ext cx="43861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Rotation-Inversion axis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 Unicode MS" panose="020B0604020202020204" pitchFamily="34" charset="-120"/>
                          </a:rPr>
                          <m:t>X</m:t>
                        </m:r>
                      </m:e>
                    </m:acc>
                  </m:oMath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99493"/>
                <a:ext cx="4386137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3472" t="-14583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23528" y="2259178"/>
                <a:ext cx="4572000" cy="10772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0">
                  <a:spcAft>
                    <a:spcPts val="0"/>
                  </a:spcAft>
                </a:pPr>
                <a:r>
                  <a:rPr lang="en-US" altLang="zh-TW" sz="32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zh-TW" sz="3200" kern="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centre</a:t>
                </a:r>
                <a:endParaRPr lang="zh-TW" altLang="zh-TW" sz="3200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0">
                  <a:spcAft>
                    <a:spcPts val="0"/>
                  </a:spcAft>
                </a:pP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Include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 Unicode MS" panose="020B0604020202020204" pitchFamily="34" charset="-120"/>
                          </a:rPr>
                          <m:t>X</m:t>
                        </m:r>
                      </m:e>
                    </m:acc>
                    <m:r>
                      <a:rPr lang="en-US" altLang="zh-TW" sz="3200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 Unicode MS" panose="020B0604020202020204" pitchFamily="34" charset="-120"/>
                      </a:rPr>
                      <m:t> </m:t>
                    </m:r>
                  </m:oMath>
                </a14:m>
                <a:r>
                  <a:rPr lang="en-US" altLang="zh-TW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(odd order)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259178"/>
                <a:ext cx="4572000" cy="1077218"/>
              </a:xfrm>
              <a:prstGeom prst="rect">
                <a:avLst/>
              </a:prstGeom>
              <a:blipFill rotWithShape="0">
                <a:blip r:embed="rId4"/>
                <a:stretch>
                  <a:fillRect t="-7955" b="-176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724128" y="2420888"/>
                <a:ext cx="514885" cy="585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acc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420888"/>
                <a:ext cx="514885" cy="5859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395536" y="3480412"/>
            <a:ext cx="915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>
              <a:spcAft>
                <a:spcPts val="0"/>
              </a:spcAft>
            </a:pPr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X2</a:t>
            </a:r>
            <a:endParaRPr lang="zh-TW" altLang="zh-TW" sz="3200" kern="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1560" y="4200492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Xm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83568" y="4992580"/>
                <a:ext cx="288032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zh-TW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</a:t>
                </a:r>
                <a14:m>
                  <m:oMath xmlns:m="http://schemas.openxmlformats.org/officeDocument/2006/math">
                    <m:r>
                      <a:rPr lang="en-US" altLang="zh-TW" sz="3200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zh-TW" altLang="zh-TW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zh-TW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992580"/>
                <a:ext cx="2880320" cy="584775"/>
              </a:xfrm>
              <a:prstGeom prst="rect">
                <a:avLst/>
              </a:prstGeom>
              <a:blipFill rotWithShape="0">
                <a:blip r:embed="rId6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23528" y="5715562"/>
                <a:ext cx="4572000" cy="10772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0">
                  <a:spcAft>
                    <a:spcPts val="0"/>
                  </a:spcAft>
                </a:pPr>
                <a:r>
                  <a:rPr lang="en-US" altLang="zh-TW" sz="32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X2</a:t>
                </a: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zh-TW" sz="3200" kern="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centre</a:t>
                </a: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TW" sz="3200" kern="1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Xm</a:t>
                </a: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TW" sz="3200" kern="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centre</a:t>
                </a: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Include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 Unicode MS" panose="020B0604020202020204" pitchFamily="34" charset="-12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zh-TW" sz="3200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 order)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715562"/>
                <a:ext cx="4572000" cy="1077218"/>
              </a:xfrm>
              <a:prstGeom prst="rect">
                <a:avLst/>
              </a:prstGeom>
              <a:blipFill rotWithShape="0">
                <a:blip r:embed="rId7"/>
                <a:stretch>
                  <a:fillRect t="-7955" r="-2933" b="-176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5777165" y="347170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757802" y="4212377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5220072" y="5715562"/>
                <a:ext cx="1584176" cy="1079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3200" i="1" kern="100" smtClean="0">
                              <a:effectLst/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 Unicode MS" panose="020B0604020202020204" pitchFamily="34" charset="-120"/>
                            </a:rPr>
                          </m:ctrlPr>
                        </m:accPr>
                        <m:e>
                          <m:r>
                            <a:rPr lang="en-US" altLang="zh-TW" sz="3200" b="0" i="1" kern="100" smtClean="0">
                              <a:effectLst/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 Unicode MS" panose="020B0604020202020204" pitchFamily="34" charset="-120"/>
                            </a:rPr>
                            <m:t>3</m:t>
                          </m:r>
                        </m:e>
                      </m:acc>
                      <m:r>
                        <a:rPr lang="en-US" altLang="zh-TW" sz="3200" b="0" i="1" kern="100" smtClean="0">
                          <a:effectLst/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m:t>𝑚</m:t>
                      </m:r>
                      <m:r>
                        <a:rPr lang="en-US" altLang="zh-TW" sz="3200" b="0" i="1" kern="10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anose="020B0604020202020204" pitchFamily="34" charset="-120"/>
                        </a:rPr>
                        <m:t>≡</m:t>
                      </m:r>
                    </m:oMath>
                  </m:oMathPara>
                </a14:m>
                <a:endParaRPr lang="en-US" altLang="zh-TW" sz="3200" b="0" i="1" kern="100" dirty="0" smtClean="0">
                  <a:effectLst/>
                  <a:latin typeface="Cambria Math" panose="02040503050406030204" pitchFamily="18" charset="0"/>
                  <a:ea typeface="微軟正黑體" panose="020B0604030504040204" pitchFamily="34" charset="-120"/>
                  <a:cs typeface="Arial Unicode MS" panose="020B0604020202020204" pitchFamily="34" charset="-120"/>
                </a:endParaRPr>
              </a:p>
              <a:p>
                <a:pPr marL="30480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3200" i="1" kern="10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 Unicode MS" panose="020B0604020202020204" pitchFamily="34" charset="-120"/>
                            </a:rPr>
                          </m:ctrlPr>
                        </m:accPr>
                        <m:e>
                          <m:r>
                            <a:rPr lang="en-US" altLang="zh-TW" sz="3200" b="0" i="1" kern="10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 Unicode MS" panose="020B0604020202020204" pitchFamily="34" charset="-120"/>
                            </a:rPr>
                            <m:t>3</m:t>
                          </m:r>
                        </m:e>
                      </m:acc>
                      <m:f>
                        <m:fPr>
                          <m:type m:val="lin"/>
                          <m:ctrlPr>
                            <a:rPr lang="en-US" altLang="zh-TW" sz="3200" i="1" kern="10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 Unicode MS" panose="020B0604020202020204" pitchFamily="34" charset="-120"/>
                            </a:rPr>
                          </m:ctrlPr>
                        </m:fPr>
                        <m:num>
                          <m:r>
                            <a:rPr lang="en-US" altLang="zh-TW" sz="3200" b="0" i="1" kern="10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 Unicode MS" panose="020B0604020202020204" pitchFamily="34" charset="-120"/>
                            </a:rPr>
                            <m:t>2</m:t>
                          </m:r>
                        </m:num>
                        <m:den>
                          <m:r>
                            <a:rPr lang="en-US" altLang="zh-TW" sz="3200" b="0" i="1" kern="10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 Unicode MS" panose="020B0604020202020204" pitchFamily="34" charset="-12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zh-TW" altLang="zh-TW" sz="3200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715562"/>
                <a:ext cx="1584176" cy="107952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5580112" y="1637511"/>
                <a:ext cx="864096" cy="4953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</m:oMath>
                  </m:oMathPara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637511"/>
                <a:ext cx="864096" cy="49534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/>
          <p:cNvSpPr/>
          <p:nvPr/>
        </p:nvSpPr>
        <p:spPr>
          <a:xfrm>
            <a:off x="5580112" y="5013176"/>
            <a:ext cx="864096" cy="495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</a:t>
            </a:r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0272" y="764704"/>
            <a:ext cx="1826781" cy="101777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92280" y="5589240"/>
            <a:ext cx="1826781" cy="970877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22257" y="4127892"/>
            <a:ext cx="1825402" cy="900198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22257" y="3175346"/>
            <a:ext cx="1762259" cy="881129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20272" y="2184268"/>
            <a:ext cx="1939981" cy="96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008449" y="188640"/>
            <a:ext cx="1963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Hexagonal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907575"/>
            <a:ext cx="2991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 axis </a:t>
            </a:r>
            <a:r>
              <a:rPr lang="en-US" altLang="zh-TW" sz="32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759772" y="89102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11560" y="1599493"/>
                <a:ext cx="43861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Rotation-Inversion axis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 Unicode MS" panose="020B0604020202020204" pitchFamily="34" charset="-120"/>
                          </a:rPr>
                          <m:t>X</m:t>
                        </m:r>
                      </m:e>
                    </m:acc>
                  </m:oMath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99493"/>
                <a:ext cx="4386137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3472" t="-14583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23528" y="2259178"/>
                <a:ext cx="4572000" cy="10772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0">
                  <a:spcAft>
                    <a:spcPts val="0"/>
                  </a:spcAft>
                </a:pPr>
                <a:r>
                  <a:rPr lang="en-US" altLang="zh-TW" sz="32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zh-TW" sz="3200" kern="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centre</a:t>
                </a:r>
                <a:endParaRPr lang="zh-TW" altLang="zh-TW" sz="3200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0">
                  <a:spcAft>
                    <a:spcPts val="0"/>
                  </a:spcAft>
                </a:pP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Include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 Unicode MS" panose="020B0604020202020204" pitchFamily="34" charset="-120"/>
                          </a:rPr>
                          <m:t>X</m:t>
                        </m:r>
                      </m:e>
                    </m:acc>
                    <m:r>
                      <a:rPr lang="en-US" altLang="zh-TW" sz="3200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 Unicode MS" panose="020B0604020202020204" pitchFamily="34" charset="-120"/>
                      </a:rPr>
                      <m:t> </m:t>
                    </m:r>
                  </m:oMath>
                </a14:m>
                <a:r>
                  <a:rPr lang="en-US" altLang="zh-TW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(odd order)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259178"/>
                <a:ext cx="4572000" cy="1077218"/>
              </a:xfrm>
              <a:prstGeom prst="rect">
                <a:avLst/>
              </a:prstGeom>
              <a:blipFill rotWithShape="0">
                <a:blip r:embed="rId4"/>
                <a:stretch>
                  <a:fillRect t="-7955" b="-176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647258" y="2328284"/>
                <a:ext cx="663964" cy="1012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258" y="2328284"/>
                <a:ext cx="663964" cy="10125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395536" y="3480412"/>
            <a:ext cx="915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>
              <a:spcAft>
                <a:spcPts val="0"/>
              </a:spcAft>
            </a:pPr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X2</a:t>
            </a:r>
            <a:endParaRPr lang="zh-TW" altLang="zh-TW" sz="3200" kern="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1560" y="4200492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Xm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83568" y="4992580"/>
                <a:ext cx="288032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zh-TW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</a:t>
                </a:r>
                <a14:m>
                  <m:oMath xmlns:m="http://schemas.openxmlformats.org/officeDocument/2006/math">
                    <m:r>
                      <a:rPr lang="en-US" altLang="zh-TW" sz="3200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zh-TW" altLang="zh-TW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zh-TW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992580"/>
                <a:ext cx="2880320" cy="584775"/>
              </a:xfrm>
              <a:prstGeom prst="rect">
                <a:avLst/>
              </a:prstGeom>
              <a:blipFill rotWithShape="0">
                <a:blip r:embed="rId6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23528" y="5715562"/>
                <a:ext cx="4572000" cy="10772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0">
                  <a:spcAft>
                    <a:spcPts val="0"/>
                  </a:spcAft>
                </a:pPr>
                <a:r>
                  <a:rPr lang="en-US" altLang="zh-TW" sz="32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X2</a:t>
                </a: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zh-TW" sz="3200" kern="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centre</a:t>
                </a: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TW" sz="3200" kern="1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Xm</a:t>
                </a: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TW" sz="3200" kern="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centre</a:t>
                </a: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Include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 Unicode MS" panose="020B0604020202020204" pitchFamily="34" charset="-12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zh-TW" sz="3200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 order)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715562"/>
                <a:ext cx="4572000" cy="1077218"/>
              </a:xfrm>
              <a:prstGeom prst="rect">
                <a:avLst/>
              </a:prstGeom>
              <a:blipFill rotWithShape="0">
                <a:blip r:embed="rId7"/>
                <a:stretch>
                  <a:fillRect t="-7955" r="-2933" b="-176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5719266" y="1527485"/>
                <a:ext cx="514885" cy="585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</m:acc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266" y="1527485"/>
                <a:ext cx="514885" cy="58593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5647258" y="3471701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622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551511" y="4212377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515531" y="4983869"/>
                <a:ext cx="1087157" cy="585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</m:acc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531" y="4983869"/>
                <a:ext cx="1087157" cy="58593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950296" y="5715562"/>
                <a:ext cx="22860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0">
                  <a:spcAft>
                    <a:spcPts val="0"/>
                  </a:spcAft>
                </a:pP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6/mmm</a:t>
                </a:r>
                <a14:m>
                  <m:oMath xmlns:m="http://schemas.openxmlformats.org/officeDocument/2006/math">
                    <m:r>
                      <a:rPr lang="en-US" altLang="zh-TW" sz="3200" b="0" i="0" kern="100" smtClean="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 Unicode MS" panose="020B0604020202020204" pitchFamily="34" charset="-120"/>
                      </a:rPr>
                      <m:t> </m:t>
                    </m:r>
                    <m:r>
                      <a:rPr lang="en-US" altLang="zh-TW" sz="3200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 Unicode MS" panose="020B0604020202020204" pitchFamily="34" charset="-120"/>
                      </a:rPr>
                      <m:t>≡</m:t>
                    </m:r>
                  </m:oMath>
                </a14:m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TW" altLang="zh-TW" sz="3200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6/m </a:t>
                </a:r>
                <a:r>
                  <a:rPr lang="en-US" altLang="zh-TW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2/m 2/m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296" y="5715562"/>
                <a:ext cx="2286000" cy="1077218"/>
              </a:xfrm>
              <a:prstGeom prst="rect">
                <a:avLst/>
              </a:prstGeom>
              <a:blipFill rotWithShape="0">
                <a:blip r:embed="rId10"/>
                <a:stretch>
                  <a:fillRect l="-6667" t="-7955" r="-6933" b="-176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圖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4510" y="3284984"/>
            <a:ext cx="1731986" cy="914104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08305" y="4149081"/>
            <a:ext cx="1635150" cy="84538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44549" y="4941168"/>
            <a:ext cx="1691947" cy="834987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53530" y="5776154"/>
            <a:ext cx="1610958" cy="832877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36296" y="2356561"/>
            <a:ext cx="1731492" cy="849411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64288" y="1534820"/>
            <a:ext cx="1746196" cy="821739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03650" y="607037"/>
            <a:ext cx="1688830" cy="87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9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278504" y="188640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Cubic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907575"/>
            <a:ext cx="2991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 axis </a:t>
            </a:r>
            <a:r>
              <a:rPr lang="en-US" altLang="zh-TW" sz="32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652120" y="89102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11560" y="1599493"/>
                <a:ext cx="43861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Rotation-Inversion axis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 Unicode MS" panose="020B0604020202020204" pitchFamily="34" charset="-120"/>
                          </a:rPr>
                          <m:t>X</m:t>
                        </m:r>
                      </m:e>
                    </m:acc>
                  </m:oMath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99493"/>
                <a:ext cx="4386137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3472" t="-14583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23528" y="2259178"/>
                <a:ext cx="4572000" cy="10772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0">
                  <a:spcAft>
                    <a:spcPts val="0"/>
                  </a:spcAft>
                </a:pPr>
                <a:r>
                  <a:rPr lang="en-US" altLang="zh-TW" sz="32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zh-TW" sz="3200" kern="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centre</a:t>
                </a:r>
                <a:endParaRPr lang="zh-TW" altLang="zh-TW" sz="3200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0">
                  <a:spcAft>
                    <a:spcPts val="0"/>
                  </a:spcAft>
                </a:pP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Include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 Unicode MS" panose="020B0604020202020204" pitchFamily="34" charset="-120"/>
                          </a:rPr>
                          <m:t>X</m:t>
                        </m:r>
                      </m:e>
                    </m:acc>
                    <m:r>
                      <a:rPr lang="en-US" altLang="zh-TW" sz="3200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 Unicode MS" panose="020B0604020202020204" pitchFamily="34" charset="-120"/>
                      </a:rPr>
                      <m:t> </m:t>
                    </m:r>
                  </m:oMath>
                </a14:m>
                <a:r>
                  <a:rPr lang="en-US" altLang="zh-TW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(odd order)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259178"/>
                <a:ext cx="4572000" cy="1077218"/>
              </a:xfrm>
              <a:prstGeom prst="rect">
                <a:avLst/>
              </a:prstGeom>
              <a:blipFill rotWithShape="0">
                <a:blip r:embed="rId4"/>
                <a:stretch>
                  <a:fillRect t="-7955" b="-176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507352" y="2132856"/>
                <a:ext cx="1152880" cy="1078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zh-TW" sz="320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TW" altLang="zh-TW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2/</a:t>
                </a:r>
                <a:r>
                  <a:rPr lang="en-US" altLang="zh-TW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32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</m:oMath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352" y="2132856"/>
                <a:ext cx="1152880" cy="1078372"/>
              </a:xfrm>
              <a:prstGeom prst="rect">
                <a:avLst/>
              </a:prstGeom>
              <a:blipFill rotWithShape="0">
                <a:blip r:embed="rId5"/>
                <a:stretch>
                  <a:fillRect l="-13158" t="-7910" b="-175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395536" y="3480412"/>
            <a:ext cx="4263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>
              <a:spcAft>
                <a:spcPts val="0"/>
              </a:spcAft>
            </a:pPr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X2 (+2 [110] direction)</a:t>
            </a:r>
            <a:endParaRPr lang="zh-TW" altLang="zh-TW" sz="3200" kern="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1560" y="4200492"/>
            <a:ext cx="42618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Xm</a:t>
            </a:r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(+m [110] direction)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83568" y="4992580"/>
                <a:ext cx="288032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zh-TW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</a:t>
                </a:r>
                <a14:m>
                  <m:oMath xmlns:m="http://schemas.openxmlformats.org/officeDocument/2006/math">
                    <m:r>
                      <a:rPr lang="en-US" altLang="zh-TW" sz="3200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zh-TW" altLang="zh-TW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zh-TW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992580"/>
                <a:ext cx="2880320" cy="584775"/>
              </a:xfrm>
              <a:prstGeom prst="rect">
                <a:avLst/>
              </a:prstGeom>
              <a:blipFill rotWithShape="0">
                <a:blip r:embed="rId6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23528" y="5715562"/>
                <a:ext cx="4572000" cy="10772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0">
                  <a:spcAft>
                    <a:spcPts val="0"/>
                  </a:spcAft>
                </a:pPr>
                <a:r>
                  <a:rPr lang="en-US" altLang="zh-TW" sz="32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X2</a:t>
                </a: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zh-TW" sz="3200" kern="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centre</a:t>
                </a: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TW" sz="3200" kern="1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Xm</a:t>
                </a: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TW" sz="3200" kern="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centre</a:t>
                </a: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Include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 Unicode MS" panose="020B0604020202020204" pitchFamily="34" charset="-12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zh-TW" sz="3200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 order)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715562"/>
                <a:ext cx="4572000" cy="1077218"/>
              </a:xfrm>
              <a:prstGeom prst="rect">
                <a:avLst/>
              </a:prstGeom>
              <a:blipFill rotWithShape="0">
                <a:blip r:embed="rId7"/>
                <a:stretch>
                  <a:fillRect t="-7955" r="-2933" b="-176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5647258" y="3471701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432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566086" y="4231492"/>
                <a:ext cx="1094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acc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086" y="4231492"/>
                <a:ext cx="1094146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950296" y="5715562"/>
                <a:ext cx="2286000" cy="1120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0">
                  <a:spcAft>
                    <a:spcPts val="0"/>
                  </a:spcAft>
                </a:pP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m3m</a:t>
                </a:r>
                <a14:m>
                  <m:oMath xmlns:m="http://schemas.openxmlformats.org/officeDocument/2006/math">
                    <m:r>
                      <a:rPr lang="en-US" altLang="zh-TW" sz="3200" b="0" i="0" kern="100" smtClean="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 Unicode MS" panose="020B0604020202020204" pitchFamily="34" charset="-120"/>
                      </a:rPr>
                      <m:t> </m:t>
                    </m:r>
                    <m:r>
                      <a:rPr lang="en-US" altLang="zh-TW" sz="3200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 Unicode MS" panose="020B0604020202020204" pitchFamily="34" charset="-120"/>
                      </a:rPr>
                      <m:t>≡</m:t>
                    </m:r>
                  </m:oMath>
                </a14:m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TW" altLang="zh-TW" sz="3200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4/m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2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3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altLang="zh-TW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2/m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296" y="5715562"/>
                <a:ext cx="2286000" cy="1120820"/>
              </a:xfrm>
              <a:prstGeom prst="rect">
                <a:avLst/>
              </a:prstGeom>
              <a:blipFill rotWithShape="0">
                <a:blip r:embed="rId9"/>
                <a:stretch>
                  <a:fillRect l="-6667" t="-7650" b="-136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/>
          <p:cNvSpPr/>
          <p:nvPr/>
        </p:nvSpPr>
        <p:spPr>
          <a:xfrm>
            <a:off x="5580112" y="1637188"/>
            <a:ext cx="864096" cy="495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661248" y="5067829"/>
            <a:ext cx="864096" cy="495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5077" y="4411332"/>
            <a:ext cx="2036931" cy="96188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05593" y="5716461"/>
            <a:ext cx="1867488" cy="880891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6822" y="773415"/>
            <a:ext cx="1963882" cy="987489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05593" y="2132533"/>
            <a:ext cx="1942701" cy="1005235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67078" y="3189365"/>
            <a:ext cx="2025402" cy="1103731"/>
          </a:xfrm>
          <a:prstGeom prst="rect">
            <a:avLst/>
          </a:prstGeom>
        </p:spPr>
      </p:pic>
      <p:cxnSp>
        <p:nvCxnSpPr>
          <p:cNvPr id="21" name="直線單箭頭接點 20"/>
          <p:cNvCxnSpPr/>
          <p:nvPr/>
        </p:nvCxnSpPr>
        <p:spPr>
          <a:xfrm>
            <a:off x="6574778" y="4620839"/>
            <a:ext cx="301478" cy="176313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74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2516135"/>
                  </p:ext>
                </p:extLst>
              </p:nvPr>
            </p:nvGraphicFramePr>
            <p:xfrm>
              <a:off x="179512" y="116632"/>
              <a:ext cx="8784978" cy="65796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68152"/>
                    <a:gridCol w="1281742"/>
                    <a:gridCol w="1281742"/>
                    <a:gridCol w="1281742"/>
                    <a:gridCol w="1051318"/>
                    <a:gridCol w="1260141"/>
                    <a:gridCol w="1260141"/>
                  </a:tblGrid>
                  <a:tr h="6390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General symbol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Triclinic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Monoclinic</a:t>
                          </a:r>
                          <a:endParaRPr lang="zh-TW" altLang="zh-TW" sz="1800" kern="1200" dirty="0" smtClean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altLang="zh-TW" sz="180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st</a:t>
                          </a:r>
                          <a:r>
                            <a:rPr lang="en-US" altLang="zh-TW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setting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Tetragonal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Trigonal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Hexagonal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Cubic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6390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63907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TW" altLang="en-US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acc>
                            </m:oMath>
                          </a14:m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  </a:t>
                          </a:r>
                          <a:r>
                            <a:rPr lang="en-US" altLang="zh-TW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m</a:t>
                          </a:r>
                          <a:endParaRPr lang="zh-TW" altLang="en-US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zh-TW" altLang="en-US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63907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 + </a:t>
                          </a:r>
                          <a:r>
                            <a:rPr lang="en-US" altLang="zh-TW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centre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(include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</m:oMath>
                          </a14:m>
                          <a:endParaRPr lang="zh-TW" altLang="en-US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odd</a:t>
                          </a:r>
                          <a:r>
                            <a:rPr lang="en-US" altLang="zh-TW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order)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zh-TW" altLang="en-US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oMath>
                          </a14:m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(2/</a:t>
                          </a:r>
                          <a:r>
                            <a:rPr lang="en-US" altLang="zh-TW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zh-TW" altLang="en-US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acc>
                                <m:accPr>
                                  <m:chr m:val="̅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oMath>
                          </a14:m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 </a:t>
                          </a:r>
                          <a:r>
                            <a:rPr lang="en-US" altLang="zh-TW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m</a:t>
                          </a:r>
                          <a:r>
                            <a:rPr lang="en-US" altLang="zh-TW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3</a:t>
                          </a:r>
                          <a:endParaRPr lang="zh-TW" altLang="en-US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639071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Monoclinic</a:t>
                          </a:r>
                          <a:endParaRPr lang="zh-TW" altLang="zh-TW" sz="1800" kern="1200" dirty="0" smtClean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altLang="zh-TW" sz="180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nd</a:t>
                          </a:r>
                          <a:r>
                            <a:rPr lang="en-US" altLang="zh-TW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setting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Orthorho-mbic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6390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 </a:t>
                          </a:r>
                          <a:r>
                            <a:rPr lang="zh-TW" altLang="en-US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 </a:t>
                          </a:r>
                          <a:r>
                            <a:rPr lang="en-US" altLang="zh-TW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12</a:t>
                          </a:r>
                          <a:endParaRPr lang="zh-TW" altLang="en-US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222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422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622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432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6390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Xm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i="1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altLang="zh-TW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zh-TW" altLang="en-US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 </a:t>
                          </a:r>
                          <a:r>
                            <a:rPr lang="en-US" altLang="zh-TW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1</a:t>
                          </a:r>
                          <a:r>
                            <a:rPr lang="en-US" altLang="zh-TW" i="1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m</a:t>
                          </a:r>
                          <a:endParaRPr lang="zh-TW" altLang="en-US" i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mm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 (2</a:t>
                          </a:r>
                          <a:r>
                            <a:rPr lang="en-US" altLang="zh-TW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mm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altLang="zh-TW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mm</a:t>
                          </a:r>
                          <a:endParaRPr lang="zh-TW" altLang="en-US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altLang="zh-TW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endParaRPr lang="zh-TW" altLang="en-US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en-US" altLang="zh-TW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mm</a:t>
                          </a:r>
                          <a:endParaRPr lang="zh-TW" altLang="en-US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altLang="zh-TW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endParaRPr lang="zh-TW" altLang="en-US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63907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 or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even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altLang="zh-TW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endParaRPr lang="zh-TW" altLang="en-US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TW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TW" altLang="en-US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6390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X2 + </a:t>
                          </a:r>
                          <a:r>
                            <a:rPr lang="en-US" altLang="zh-TW" sz="18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centre</a:t>
                          </a:r>
                          <a:endParaRPr lang="zh-TW" altLang="zh-TW" sz="18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sz="1800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Xm</a:t>
                          </a:r>
                          <a:r>
                            <a:rPr lang="en-US" altLang="zh-TW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+ </a:t>
                          </a:r>
                          <a:r>
                            <a:rPr lang="en-US" altLang="zh-TW" sz="18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centre</a:t>
                          </a:r>
                          <a:endParaRPr lang="zh-TW" altLang="zh-TW" sz="18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Include</a:t>
                          </a:r>
                          <a:r>
                            <a:rPr lang="en-US" altLang="zh-TW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zh-TW" altLang="zh-TW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X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TW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 odd </a:t>
                          </a:r>
                          <a:r>
                            <a:rPr lang="en-US" altLang="zh-TW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order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TW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zh-TW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mmm </a:t>
                          </a:r>
                          <a:r>
                            <a:rPr lang="en-US" altLang="zh-TW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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TW" altLang="en-US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TW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mm </a:t>
                          </a:r>
                          <a:r>
                            <a:rPr lang="en-US" altLang="zh-TW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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TW" altLang="en-US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zh-TW" altLang="en-US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TW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 </a:t>
                          </a:r>
                          <a:r>
                            <a:rPr lang="en-US" altLang="zh-TW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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zh-TW" altLang="en-US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acc>
                                <m:f>
                                  <m:f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TW" altLang="en-US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TW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mm </a:t>
                          </a:r>
                          <a:r>
                            <a:rPr lang="en-US" altLang="zh-TW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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TW" altLang="en-US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altLang="zh-TW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altLang="zh-TW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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acc>
                                  <m:accPr>
                                    <m:chr m:val="̅"/>
                                    <m:ctrlPr>
                                      <a:rPr lang="zh-TW" altLang="en-US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acc>
                                <m:f>
                                  <m:f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TW" altLang="en-US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2516135"/>
                  </p:ext>
                </p:extLst>
              </p:nvPr>
            </p:nvGraphicFramePr>
            <p:xfrm>
              <a:off x="179512" y="116632"/>
              <a:ext cx="8784978" cy="65796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68152"/>
                    <a:gridCol w="1281742"/>
                    <a:gridCol w="1281742"/>
                    <a:gridCol w="1281742"/>
                    <a:gridCol w="1051318"/>
                    <a:gridCol w="1260141"/>
                    <a:gridCol w="1260141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General symbol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Triclinic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Monoclinic</a:t>
                          </a:r>
                          <a:endParaRPr lang="zh-TW" altLang="zh-TW" sz="1800" kern="1200" dirty="0" smtClean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altLang="zh-TW" sz="180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st</a:t>
                          </a:r>
                          <a:r>
                            <a:rPr lang="en-US" altLang="zh-TW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setting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Tetragonal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Trigonal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Hexagonal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Cubic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6390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639071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44" t="-204762" r="-541778" b="-7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7619" t="-204762" r="-380476" b="-7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6161" t="-204762" r="-278673" b="-7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97101" t="-204762" r="-100966" b="-7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44" t="-213333" r="-541778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7619" t="-213333" r="-480476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7619" t="-213333" r="-380476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6161" t="-213333" r="-278673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98256" t="-213333" r="-241860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97101" t="-213333" r="-100966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97101" t="-213333" r="-966" b="-420000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Monoclinic</a:t>
                          </a:r>
                          <a:endParaRPr lang="zh-TW" altLang="zh-TW" sz="1800" kern="1200" dirty="0" smtClean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altLang="zh-TW" sz="180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nd</a:t>
                          </a:r>
                          <a:r>
                            <a:rPr lang="en-US" altLang="zh-TW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setting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Orthorho-mbic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6390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 </a:t>
                          </a:r>
                          <a:r>
                            <a:rPr lang="zh-TW" altLang="en-US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 </a:t>
                          </a:r>
                          <a:r>
                            <a:rPr lang="en-US" altLang="zh-TW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12</a:t>
                          </a:r>
                          <a:endParaRPr lang="zh-TW" altLang="en-US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222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422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622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432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6390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Xm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i="1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altLang="zh-TW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zh-TW" altLang="en-US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 </a:t>
                          </a:r>
                          <a:r>
                            <a:rPr lang="en-US" altLang="zh-TW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1</a:t>
                          </a:r>
                          <a:r>
                            <a:rPr lang="en-US" altLang="zh-TW" i="1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m</a:t>
                          </a:r>
                          <a:endParaRPr lang="zh-TW" altLang="en-US" i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mm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 (2</a:t>
                          </a:r>
                          <a:r>
                            <a:rPr lang="en-US" altLang="zh-TW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mm</a:t>
                          </a:r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altLang="zh-TW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mm</a:t>
                          </a:r>
                          <a:endParaRPr lang="zh-TW" altLang="en-US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altLang="zh-TW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endParaRPr lang="zh-TW" altLang="en-US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en-US" altLang="zh-TW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mm</a:t>
                          </a:r>
                          <a:endParaRPr lang="zh-TW" altLang="en-US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97101" t="-647619" r="-966" b="-300000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44" t="-747619" r="-54177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6161" t="-747619" r="-27867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97101" t="-747619" r="-10096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TW" altLang="en-US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44" t="-456410" r="-541778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7619" t="-456410" r="-480476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7619" t="-456410" r="-380476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6161" t="-456410" r="-278673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98256" t="-456410" r="-241860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97101" t="-456410" r="-100966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97101" t="-456410" r="-966" b="-769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4" name="直線接點 3"/>
          <p:cNvCxnSpPr/>
          <p:nvPr/>
        </p:nvCxnSpPr>
        <p:spPr>
          <a:xfrm flipV="1">
            <a:off x="7668344" y="1412776"/>
            <a:ext cx="1296144" cy="64807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 flipV="1">
            <a:off x="7668344" y="4869160"/>
            <a:ext cx="1296144" cy="64807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68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764288" y="980728"/>
            <a:ext cx="5400000" cy="5400000"/>
            <a:chOff x="1619672" y="764704"/>
            <a:chExt cx="5400000" cy="5400000"/>
          </a:xfrm>
        </p:grpSpPr>
        <p:sp>
          <p:nvSpPr>
            <p:cNvPr id="2" name="橢圓 1"/>
            <p:cNvSpPr/>
            <p:nvPr/>
          </p:nvSpPr>
          <p:spPr>
            <a:xfrm>
              <a:off x="1619672" y="764704"/>
              <a:ext cx="5400000" cy="54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" name="直線接點 3"/>
            <p:cNvCxnSpPr>
              <a:stCxn id="2" idx="2"/>
              <a:endCxn id="2" idx="6"/>
            </p:cNvCxnSpPr>
            <p:nvPr/>
          </p:nvCxnSpPr>
          <p:spPr>
            <a:xfrm>
              <a:off x="1619672" y="3464704"/>
              <a:ext cx="5400000" cy="0"/>
            </a:xfrm>
            <a:prstGeom prst="line">
              <a:avLst/>
            </a:prstGeom>
            <a:ln w="2222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>
              <a:stCxn id="2" idx="0"/>
              <a:endCxn id="2" idx="4"/>
            </p:cNvCxnSpPr>
            <p:nvPr/>
          </p:nvCxnSpPr>
          <p:spPr>
            <a:xfrm>
              <a:off x="4319672" y="764704"/>
              <a:ext cx="0" cy="5400000"/>
            </a:xfrm>
            <a:prstGeom prst="line">
              <a:avLst/>
            </a:prstGeom>
            <a:ln w="2222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>
              <a:stCxn id="2" idx="1"/>
              <a:endCxn id="2" idx="5"/>
            </p:cNvCxnSpPr>
            <p:nvPr/>
          </p:nvCxnSpPr>
          <p:spPr>
            <a:xfrm>
              <a:off x="2410484" y="1555516"/>
              <a:ext cx="3818376" cy="3818376"/>
            </a:xfrm>
            <a:prstGeom prst="line">
              <a:avLst/>
            </a:prstGeom>
            <a:ln w="2222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>
              <a:stCxn id="2" idx="3"/>
              <a:endCxn id="2" idx="7"/>
            </p:cNvCxnSpPr>
            <p:nvPr/>
          </p:nvCxnSpPr>
          <p:spPr>
            <a:xfrm flipV="1">
              <a:off x="2410484" y="1555516"/>
              <a:ext cx="3818376" cy="3818376"/>
            </a:xfrm>
            <a:prstGeom prst="line">
              <a:avLst/>
            </a:prstGeom>
            <a:ln w="2222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橢圓 12"/>
          <p:cNvSpPr/>
          <p:nvPr/>
        </p:nvSpPr>
        <p:spPr>
          <a:xfrm>
            <a:off x="3708504" y="591257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5004672" y="596991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3131840" y="3591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3707904" y="119615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5004648" y="118085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接點 19"/>
          <p:cNvCxnSpPr>
            <a:stCxn id="2" idx="0"/>
            <a:endCxn id="2" idx="4"/>
          </p:cNvCxnSpPr>
          <p:nvPr/>
        </p:nvCxnSpPr>
        <p:spPr>
          <a:xfrm>
            <a:off x="4464288" y="980728"/>
            <a:ext cx="0" cy="54000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等腰三角形 22"/>
          <p:cNvSpPr/>
          <p:nvPr/>
        </p:nvSpPr>
        <p:spPr>
          <a:xfrm>
            <a:off x="5462707" y="4666047"/>
            <a:ext cx="180000" cy="180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6588224" y="386047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4572624" y="401287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4500592" y="306836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6516216" y="321237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2051744" y="328438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4140552" y="306836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4140552" y="4004464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1979712" y="378844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3" name="直線接點 32"/>
          <p:cNvCxnSpPr>
            <a:stCxn id="2" idx="1"/>
            <a:endCxn id="2" idx="5"/>
          </p:cNvCxnSpPr>
          <p:nvPr/>
        </p:nvCxnSpPr>
        <p:spPr>
          <a:xfrm>
            <a:off x="2555100" y="1771540"/>
            <a:ext cx="3818376" cy="381837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5038659" y="621064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3904957" y="7382"/>
            <a:ext cx="41015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mirror [110] direction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7209564" y="378904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7236296" y="29969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5364088" y="62068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3177116" y="616530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1115616" y="364502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196521" y="29969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3347864" y="54868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4499992" y="429309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923928" y="429309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4572000" y="249289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3923928" y="2484185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橢圓 47"/>
          <p:cNvSpPr/>
          <p:nvPr/>
        </p:nvSpPr>
        <p:spPr>
          <a:xfrm>
            <a:off x="6660256" y="429312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文字方塊 48"/>
          <p:cNvSpPr txBox="1"/>
          <p:nvPr/>
        </p:nvSpPr>
        <p:spPr>
          <a:xfrm>
            <a:off x="7164288" y="436510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橢圓 49"/>
          <p:cNvSpPr/>
          <p:nvPr/>
        </p:nvSpPr>
        <p:spPr>
          <a:xfrm>
            <a:off x="4644032" y="587727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文字方塊 50"/>
          <p:cNvSpPr txBox="1"/>
          <p:nvPr/>
        </p:nvSpPr>
        <p:spPr>
          <a:xfrm>
            <a:off x="4499992" y="6372617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橢圓 51"/>
          <p:cNvSpPr/>
          <p:nvPr/>
        </p:nvSpPr>
        <p:spPr>
          <a:xfrm>
            <a:off x="4788048" y="378906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文字方塊 52"/>
          <p:cNvSpPr txBox="1"/>
          <p:nvPr/>
        </p:nvSpPr>
        <p:spPr>
          <a:xfrm>
            <a:off x="5076056" y="364502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橢圓 53"/>
          <p:cNvSpPr/>
          <p:nvPr/>
        </p:nvSpPr>
        <p:spPr>
          <a:xfrm>
            <a:off x="3851920" y="335699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文字方塊 54"/>
          <p:cNvSpPr txBox="1"/>
          <p:nvPr/>
        </p:nvSpPr>
        <p:spPr>
          <a:xfrm>
            <a:off x="3316287" y="3077671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橢圓 55"/>
          <p:cNvSpPr/>
          <p:nvPr/>
        </p:nvSpPr>
        <p:spPr>
          <a:xfrm>
            <a:off x="2005792" y="290659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文字方塊 56"/>
          <p:cNvSpPr txBox="1"/>
          <p:nvPr/>
        </p:nvSpPr>
        <p:spPr>
          <a:xfrm>
            <a:off x="1445618" y="238454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橢圓 57"/>
          <p:cNvSpPr/>
          <p:nvPr/>
        </p:nvSpPr>
        <p:spPr>
          <a:xfrm>
            <a:off x="4093929" y="131156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文字方塊 58"/>
          <p:cNvSpPr txBox="1"/>
          <p:nvPr/>
        </p:nvSpPr>
        <p:spPr>
          <a:xfrm>
            <a:off x="3907947" y="48598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橢圓 59"/>
          <p:cNvSpPr/>
          <p:nvPr/>
        </p:nvSpPr>
        <p:spPr>
          <a:xfrm>
            <a:off x="6562092" y="276503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文字方塊 60"/>
          <p:cNvSpPr txBox="1"/>
          <p:nvPr/>
        </p:nvSpPr>
        <p:spPr>
          <a:xfrm>
            <a:off x="6921532" y="220486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橢圓 61"/>
          <p:cNvSpPr/>
          <p:nvPr/>
        </p:nvSpPr>
        <p:spPr>
          <a:xfrm>
            <a:off x="4564907" y="123084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文字方塊 62"/>
          <p:cNvSpPr txBox="1"/>
          <p:nvPr/>
        </p:nvSpPr>
        <p:spPr>
          <a:xfrm>
            <a:off x="478802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橢圓 63"/>
          <p:cNvSpPr/>
          <p:nvPr/>
        </p:nvSpPr>
        <p:spPr>
          <a:xfrm>
            <a:off x="4788024" y="335699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文字方塊 64"/>
          <p:cNvSpPr txBox="1"/>
          <p:nvPr/>
        </p:nvSpPr>
        <p:spPr>
          <a:xfrm>
            <a:off x="5147464" y="279682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橢圓 65"/>
          <p:cNvSpPr/>
          <p:nvPr/>
        </p:nvSpPr>
        <p:spPr>
          <a:xfrm>
            <a:off x="4065858" y="586137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文字方塊 66"/>
          <p:cNvSpPr txBox="1"/>
          <p:nvPr/>
        </p:nvSpPr>
        <p:spPr>
          <a:xfrm>
            <a:off x="3851920" y="630932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橢圓 67"/>
          <p:cNvSpPr/>
          <p:nvPr/>
        </p:nvSpPr>
        <p:spPr>
          <a:xfrm>
            <a:off x="1961800" y="422025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文字方塊 68"/>
          <p:cNvSpPr txBox="1"/>
          <p:nvPr/>
        </p:nvSpPr>
        <p:spPr>
          <a:xfrm>
            <a:off x="1367731" y="4190608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橢圓 69"/>
          <p:cNvSpPr/>
          <p:nvPr/>
        </p:nvSpPr>
        <p:spPr>
          <a:xfrm>
            <a:off x="3823286" y="3713651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文字方塊 70"/>
          <p:cNvSpPr txBox="1"/>
          <p:nvPr/>
        </p:nvSpPr>
        <p:spPr>
          <a:xfrm>
            <a:off x="3345178" y="364502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直線接點 72"/>
          <p:cNvCxnSpPr>
            <a:stCxn id="2" idx="3"/>
            <a:endCxn id="2" idx="7"/>
          </p:cNvCxnSpPr>
          <p:nvPr/>
        </p:nvCxnSpPr>
        <p:spPr>
          <a:xfrm flipV="1">
            <a:off x="2555100" y="1771540"/>
            <a:ext cx="3818376" cy="381837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/>
              <p:cNvSpPr txBox="1"/>
              <p:nvPr/>
            </p:nvSpPr>
            <p:spPr>
              <a:xfrm>
                <a:off x="6898534" y="5668506"/>
                <a:ext cx="1094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acc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文字方塊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534" y="5668506"/>
                <a:ext cx="1094146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等腰三角形 74"/>
          <p:cNvSpPr/>
          <p:nvPr/>
        </p:nvSpPr>
        <p:spPr>
          <a:xfrm>
            <a:off x="5448093" y="4670529"/>
            <a:ext cx="180000" cy="180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等腰三角形 75"/>
          <p:cNvSpPr/>
          <p:nvPr/>
        </p:nvSpPr>
        <p:spPr>
          <a:xfrm>
            <a:off x="5400112" y="2564904"/>
            <a:ext cx="180000" cy="180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等腰三角形 76"/>
          <p:cNvSpPr/>
          <p:nvPr/>
        </p:nvSpPr>
        <p:spPr>
          <a:xfrm>
            <a:off x="3235081" y="4693230"/>
            <a:ext cx="180000" cy="180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等腰三角形 77"/>
          <p:cNvSpPr/>
          <p:nvPr/>
        </p:nvSpPr>
        <p:spPr>
          <a:xfrm>
            <a:off x="3301936" y="2541966"/>
            <a:ext cx="180000" cy="180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21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  <p:bldP spid="17" grpId="0" animBg="1"/>
      <p:bldP spid="18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 animBg="1"/>
      <p:bldP spid="69" grpId="0"/>
      <p:bldP spid="70" grpId="0" animBg="1"/>
      <p:bldP spid="71" grpId="0"/>
      <p:bldP spid="74" grpId="0"/>
      <p:bldP spid="75" grpId="0" animBg="1"/>
      <p:bldP spid="76" grpId="0" animBg="1"/>
      <p:bldP spid="77" grpId="0" animBg="1"/>
      <p:bldP spid="7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332656"/>
            <a:ext cx="5905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point group operation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14997" y="1052736"/>
            <a:ext cx="3340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#1 Point group 222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1700808"/>
            <a:ext cx="29523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133872" y="2996952"/>
            <a:ext cx="7902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arenBoth"/>
            </a:pP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general position [</a:t>
            </a:r>
            <a:r>
              <a:rPr lang="en-US" altLang="zh-TW" sz="3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y z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the symmetry </a:t>
            </a:r>
            <a:endParaRPr lang="en-US" altLang="zh-TW" sz="32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is 1,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Multiplicity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4645" y="4005064"/>
            <a:ext cx="4209643" cy="278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>
          <a:xfrm>
            <a:off x="7596336" y="5517232"/>
            <a:ext cx="0" cy="72008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7597464" y="5517232"/>
            <a:ext cx="862968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7444952" y="6093296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597080" y="5157192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1198" y="4216152"/>
            <a:ext cx="2626799" cy="230832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multiplicity tells us how many atoms are generated by symmetry if we place a single atom at that position.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7624" y="332656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(2)At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special position [100], the symmetry is </a:t>
            </a:r>
            <a:endParaRPr lang="en-US" altLang="zh-TW" sz="32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2. Multiplicity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980728"/>
            <a:ext cx="14401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403648" y="2507412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special position [010], the symmetry is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Multiplicity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3963" y="3081337"/>
            <a:ext cx="1378317" cy="128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403648" y="4368006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special position [001], the symmetry is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Multiplicity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9151" y="5093434"/>
            <a:ext cx="1345137" cy="128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7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3318" y="332656"/>
            <a:ext cx="2930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#2 Point group 4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836712"/>
            <a:ext cx="4536504" cy="128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993318" y="2147372"/>
            <a:ext cx="78991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Aft>
                <a:spcPts val="0"/>
              </a:spcAft>
              <a:buAutoNum type="arabicParenBoth"/>
            </a:pP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general position [</a:t>
            </a:r>
            <a:r>
              <a:rPr lang="en-US" altLang="zh-TW" sz="3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y z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the symmetry </a:t>
            </a:r>
            <a:endParaRPr lang="en-US" altLang="zh-TW" sz="32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is 1.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Multiplicity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1914" y="3354086"/>
            <a:ext cx="5526430" cy="317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89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332656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At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special position [001], the symmetry is </a:t>
            </a:r>
            <a:endParaRPr lang="en-US" altLang="zh-TW" sz="32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4.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Multiplicity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872722"/>
            <a:ext cx="1584176" cy="147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755576" y="3140968"/>
                <a:ext cx="31838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>
                  <a:spcAft>
                    <a:spcPts val="0"/>
                  </a:spcAft>
                </a:pP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#3 Point group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0"/>
                          </a:rPr>
                        </m:ctrlPr>
                      </m:accPr>
                      <m:e>
                        <m:r>
                          <a:rPr lang="en-US" altLang="zh-TW" sz="3200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 Unicode MS" panose="020B0604020202020204" pitchFamily="34" charset="-120"/>
                          </a:rPr>
                          <m:t>4</m:t>
                        </m:r>
                      </m:e>
                    </m:acc>
                  </m:oMath>
                </a14:m>
                <a:endParaRPr lang="zh-TW" altLang="zh-TW" sz="3200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140968"/>
                <a:ext cx="3183885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5821" y="3719164"/>
            <a:ext cx="4326339" cy="13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162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1409874"/>
            <a:ext cx="4586243" cy="282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954360" y="332656"/>
            <a:ext cx="7938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Aft>
                <a:spcPts val="0"/>
              </a:spcAft>
              <a:buAutoNum type="arabicParenBoth"/>
            </a:pP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general position [x y z], the symmetry </a:t>
            </a:r>
            <a:endParaRPr lang="en-US" altLang="zh-TW" sz="32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is 1. Multiplicity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971600" y="4293096"/>
                <a:ext cx="806489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0"/>
                  </a:spcAft>
                </a:pP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At </a:t>
                </a: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special position [</a:t>
                </a: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001], </a:t>
                </a: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symmetry is </a:t>
                </a: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lvl="0">
                  <a:spcAft>
                    <a:spcPts val="0"/>
                  </a:spcAft>
                </a:pPr>
                <a:r>
                  <a:rPr lang="en-US" altLang="zh-TW" sz="3200" kern="100" dirty="0">
                    <a:effectLst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kern="100" dirty="0" smtClean="0">
                    <a:effectLst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TW" sz="32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0"/>
                      </a:rPr>
                      <m:t>𝑚</m:t>
                    </m:r>
                  </m:oMath>
                </a14:m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Multiplicity </a:t>
                </a: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zh-TW" sz="3200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TW" altLang="zh-TW" sz="3200" kern="1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293096"/>
                <a:ext cx="8064896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1890" t="-7910" r="-529" b="-169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5157192"/>
            <a:ext cx="134123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1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7584" y="1615321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vector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77282" y="2395290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i.e.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7584" y="3068960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symmetry operation transform the original axes             to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axes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3945" y="4293096"/>
            <a:ext cx="8058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transform with the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axes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remain the same coordination (</a:t>
            </a:r>
            <a:r>
              <a:rPr lang="en-US" altLang="zh-TW" sz="3200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3200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3200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28600">
              <a:spcAft>
                <a:spcPts val="0"/>
              </a:spcAft>
            </a:pPr>
            <a:endParaRPr lang="en-US" altLang="zh-TW" sz="32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endParaRPr lang="en-US" altLang="zh-TW" sz="32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i.e.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471235"/>
              </p:ext>
            </p:extLst>
          </p:nvPr>
        </p:nvGraphicFramePr>
        <p:xfrm>
          <a:off x="4355976" y="1631545"/>
          <a:ext cx="3872700" cy="63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8" name="方程式" r:id="rId3" imgW="1549080" imgH="253800" progId="Equation.3">
                  <p:embed/>
                </p:oleObj>
              </mc:Choice>
              <mc:Fallback>
                <p:oleObj name="方程式" r:id="rId3" imgW="15490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5976" y="1631545"/>
                        <a:ext cx="3872700" cy="63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053512"/>
              </p:ext>
            </p:extLst>
          </p:nvPr>
        </p:nvGraphicFramePr>
        <p:xfrm>
          <a:off x="2288282" y="2395290"/>
          <a:ext cx="25717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" name="方程式" r:id="rId5" imgW="1028520" imgH="241200" progId="Equation.3">
                  <p:embed/>
                </p:oleObj>
              </mc:Choice>
              <mc:Fallback>
                <p:oleObj name="方程式" r:id="rId5" imgW="10285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8282" y="2395290"/>
                        <a:ext cx="2571750" cy="60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380680"/>
              </p:ext>
            </p:extLst>
          </p:nvPr>
        </p:nvGraphicFramePr>
        <p:xfrm>
          <a:off x="3302000" y="3645024"/>
          <a:ext cx="12700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0" name="方程式" r:id="rId7" imgW="507960" imgH="203040" progId="Equation.3">
                  <p:embed/>
                </p:oleObj>
              </mc:Choice>
              <mc:Fallback>
                <p:oleObj name="方程式" r:id="rId7" imgW="5079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02000" y="3645024"/>
                        <a:ext cx="1270000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408354"/>
              </p:ext>
            </p:extLst>
          </p:nvPr>
        </p:nvGraphicFramePr>
        <p:xfrm>
          <a:off x="7164288" y="3645024"/>
          <a:ext cx="14922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1" name="方程式" r:id="rId9" imgW="596880" imgH="203040" progId="Equation.3">
                  <p:embed/>
                </p:oleObj>
              </mc:Choice>
              <mc:Fallback>
                <p:oleObj name="方程式" r:id="rId9" imgW="5968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64288" y="3645024"/>
                        <a:ext cx="1492250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295830"/>
              </p:ext>
            </p:extLst>
          </p:nvPr>
        </p:nvGraphicFramePr>
        <p:xfrm>
          <a:off x="2915816" y="5373216"/>
          <a:ext cx="3937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2" name="方程式" r:id="rId11" imgW="1574640" imgH="253800" progId="Equation.3">
                  <p:embed/>
                </p:oleObj>
              </mc:Choice>
              <mc:Fallback>
                <p:oleObj name="方程式" r:id="rId11" imgW="15746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15816" y="5373216"/>
                        <a:ext cx="39370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355975"/>
              </p:ext>
            </p:extLst>
          </p:nvPr>
        </p:nvGraphicFramePr>
        <p:xfrm>
          <a:off x="2911475" y="6183313"/>
          <a:ext cx="28892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3" name="方程式" r:id="rId13" imgW="1155600" imgH="241200" progId="Equation.3">
                  <p:embed/>
                </p:oleObj>
              </mc:Choice>
              <mc:Fallback>
                <p:oleObj name="方程式" r:id="rId13" imgW="11556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11475" y="6183313"/>
                        <a:ext cx="2889250" cy="60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1043608" y="260648"/>
            <a:ext cx="78550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 the new coordination for a point after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symmetry operation: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0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單箭頭接點 2"/>
          <p:cNvCxnSpPr/>
          <p:nvPr/>
        </p:nvCxnSpPr>
        <p:spPr>
          <a:xfrm>
            <a:off x="3419872" y="3595979"/>
            <a:ext cx="1872208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V="1">
            <a:off x="3419872" y="1867787"/>
            <a:ext cx="0" cy="172819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230991"/>
              </p:ext>
            </p:extLst>
          </p:nvPr>
        </p:nvGraphicFramePr>
        <p:xfrm>
          <a:off x="5292080" y="2539411"/>
          <a:ext cx="4127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方程式" r:id="rId3" imgW="164880" imgH="177480" progId="Equation.3">
                  <p:embed/>
                </p:oleObj>
              </mc:Choice>
              <mc:Fallback>
                <p:oleObj name="方程式" r:id="rId3" imgW="16488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2080" y="2539411"/>
                        <a:ext cx="41275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726791"/>
              </p:ext>
            </p:extLst>
          </p:nvPr>
        </p:nvGraphicFramePr>
        <p:xfrm>
          <a:off x="2354852" y="1696178"/>
          <a:ext cx="4127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方程式" r:id="rId5" imgW="164880" imgH="203040" progId="Equation.3">
                  <p:embed/>
                </p:oleObj>
              </mc:Choice>
              <mc:Fallback>
                <p:oleObj name="方程式" r:id="rId5" imgW="1648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4852" y="1696178"/>
                        <a:ext cx="41275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939226"/>
              </p:ext>
            </p:extLst>
          </p:nvPr>
        </p:nvGraphicFramePr>
        <p:xfrm>
          <a:off x="5652120" y="3346426"/>
          <a:ext cx="3175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方程式" r:id="rId7" imgW="126720" imgH="177480" progId="Equation.3">
                  <p:embed/>
                </p:oleObj>
              </mc:Choice>
              <mc:Fallback>
                <p:oleObj name="方程式" r:id="rId7" imgW="1267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52120" y="3346426"/>
                        <a:ext cx="317500" cy="44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982042"/>
              </p:ext>
            </p:extLst>
          </p:nvPr>
        </p:nvGraphicFramePr>
        <p:xfrm>
          <a:off x="3070622" y="1328588"/>
          <a:ext cx="3492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方程式" r:id="rId9" imgW="139680" imgH="203040" progId="Equation.3">
                  <p:embed/>
                </p:oleObj>
              </mc:Choice>
              <mc:Fallback>
                <p:oleObj name="方程式" r:id="rId9" imgW="1396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70622" y="1328588"/>
                        <a:ext cx="34925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線單箭頭接點 10"/>
          <p:cNvCxnSpPr/>
          <p:nvPr/>
        </p:nvCxnSpPr>
        <p:spPr>
          <a:xfrm flipV="1">
            <a:off x="3419872" y="2371843"/>
            <a:ext cx="936104" cy="122413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738387"/>
              </p:ext>
            </p:extLst>
          </p:nvPr>
        </p:nvGraphicFramePr>
        <p:xfrm>
          <a:off x="3566325" y="1494752"/>
          <a:ext cx="444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方程式" r:id="rId11" imgW="177480" imgH="203040" progId="Equation.3">
                  <p:embed/>
                </p:oleObj>
              </mc:Choice>
              <mc:Fallback>
                <p:oleObj name="方程式" r:id="rId11" imgW="177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66325" y="1494752"/>
                        <a:ext cx="4445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636095"/>
              </p:ext>
            </p:extLst>
          </p:nvPr>
        </p:nvGraphicFramePr>
        <p:xfrm>
          <a:off x="4466637" y="2079867"/>
          <a:ext cx="38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方程式" r:id="rId13" imgW="152280" imgH="203040" progId="Equation.3">
                  <p:embed/>
                </p:oleObj>
              </mc:Choice>
              <mc:Fallback>
                <p:oleObj name="方程式" r:id="rId13" imgW="1522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66637" y="2079867"/>
                        <a:ext cx="381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群組 16"/>
          <p:cNvGrpSpPr/>
          <p:nvPr/>
        </p:nvGrpSpPr>
        <p:grpSpPr>
          <a:xfrm rot="20115253">
            <a:off x="2975538" y="1555287"/>
            <a:ext cx="1872208" cy="1728192"/>
            <a:chOff x="3419872" y="908720"/>
            <a:chExt cx="1872208" cy="1728192"/>
          </a:xfrm>
        </p:grpSpPr>
        <p:cxnSp>
          <p:nvCxnSpPr>
            <p:cNvPr id="14" name="直線單箭頭接點 13"/>
            <p:cNvCxnSpPr/>
            <p:nvPr/>
          </p:nvCxnSpPr>
          <p:spPr>
            <a:xfrm>
              <a:off x="3419872" y="2636912"/>
              <a:ext cx="1872208" cy="0"/>
            </a:xfrm>
            <a:prstGeom prst="straightConnector1">
              <a:avLst/>
            </a:prstGeom>
            <a:ln w="22225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/>
            <p:nvPr/>
          </p:nvCxnSpPr>
          <p:spPr>
            <a:xfrm flipV="1">
              <a:off x="3419872" y="908720"/>
              <a:ext cx="0" cy="1728192"/>
            </a:xfrm>
            <a:prstGeom prst="straightConnector1">
              <a:avLst/>
            </a:prstGeom>
            <a:ln w="22225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/>
            <p:nvPr/>
          </p:nvCxnSpPr>
          <p:spPr>
            <a:xfrm flipV="1">
              <a:off x="3419872" y="1412776"/>
              <a:ext cx="936104" cy="1224136"/>
            </a:xfrm>
            <a:prstGeom prst="straightConnector1">
              <a:avLst/>
            </a:prstGeom>
            <a:ln w="22225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" name="物件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092814"/>
              </p:ext>
            </p:extLst>
          </p:nvPr>
        </p:nvGraphicFramePr>
        <p:xfrm>
          <a:off x="4939036" y="2056142"/>
          <a:ext cx="9207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方程式" r:id="rId15" imgW="368280" imgH="203040" progId="Equation.3">
                  <p:embed/>
                </p:oleObj>
              </mc:Choice>
              <mc:Fallback>
                <p:oleObj name="方程式" r:id="rId15" imgW="3682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39036" y="2056142"/>
                        <a:ext cx="920750" cy="5080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直線接點 20"/>
          <p:cNvCxnSpPr/>
          <p:nvPr/>
        </p:nvCxnSpPr>
        <p:spPr>
          <a:xfrm>
            <a:off x="4355976" y="2371842"/>
            <a:ext cx="0" cy="1224137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H="1">
            <a:off x="3419872" y="2371842"/>
            <a:ext cx="936104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3748304" y="2147565"/>
            <a:ext cx="525042" cy="1016366"/>
          </a:xfrm>
          <a:prstGeom prst="line">
            <a:avLst/>
          </a:prstGeom>
          <a:ln w="2222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flipH="1">
            <a:off x="2910786" y="2147565"/>
            <a:ext cx="754888" cy="391846"/>
          </a:xfrm>
          <a:prstGeom prst="line">
            <a:avLst/>
          </a:prstGeom>
          <a:ln w="2222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物件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621478"/>
              </p:ext>
            </p:extLst>
          </p:nvPr>
        </p:nvGraphicFramePr>
        <p:xfrm>
          <a:off x="3939282" y="981026"/>
          <a:ext cx="9207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方程式" r:id="rId17" imgW="368280" imgH="203040" progId="Equation.3">
                  <p:embed/>
                </p:oleObj>
              </mc:Choice>
              <mc:Fallback>
                <p:oleObj name="方程式" r:id="rId17" imgW="3682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39282" y="981026"/>
                        <a:ext cx="920750" cy="508000"/>
                      </a:xfrm>
                      <a:prstGeom prst="rect">
                        <a:avLst/>
                      </a:prstGeom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物件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755891"/>
              </p:ext>
            </p:extLst>
          </p:nvPr>
        </p:nvGraphicFramePr>
        <p:xfrm>
          <a:off x="3970338" y="1576605"/>
          <a:ext cx="857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方程式" r:id="rId18" imgW="342720" imgH="203040" progId="Equation.3">
                  <p:embed/>
                </p:oleObj>
              </mc:Choice>
              <mc:Fallback>
                <p:oleObj name="方程式" r:id="rId18" imgW="3427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970338" y="1576605"/>
                        <a:ext cx="857250" cy="5080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直線單箭頭接點 31"/>
          <p:cNvCxnSpPr/>
          <p:nvPr/>
        </p:nvCxnSpPr>
        <p:spPr>
          <a:xfrm flipH="1">
            <a:off x="4939036" y="1235026"/>
            <a:ext cx="353044" cy="0"/>
          </a:xfrm>
          <a:prstGeom prst="straightConnector1">
            <a:avLst/>
          </a:prstGeom>
          <a:ln w="2222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物件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817935"/>
              </p:ext>
            </p:extLst>
          </p:nvPr>
        </p:nvGraphicFramePr>
        <p:xfrm>
          <a:off x="5321126" y="980728"/>
          <a:ext cx="2635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方程式" r:id="rId20" imgW="1054080" imgH="203040" progId="Equation.3">
                  <p:embed/>
                </p:oleObj>
              </mc:Choice>
              <mc:Fallback>
                <p:oleObj name="方程式" r:id="rId20" imgW="10540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321126" y="980728"/>
                        <a:ext cx="263525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物件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888628"/>
              </p:ext>
            </p:extLst>
          </p:nvPr>
        </p:nvGraphicFramePr>
        <p:xfrm>
          <a:off x="5300663" y="1409353"/>
          <a:ext cx="2476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方程式" r:id="rId22" imgW="990360" imgH="203040" progId="Equation.3">
                  <p:embed/>
                </p:oleObj>
              </mc:Choice>
              <mc:Fallback>
                <p:oleObj name="方程式" r:id="rId22" imgW="9903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300663" y="1409353"/>
                        <a:ext cx="24765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直線單箭頭接點 36"/>
          <p:cNvCxnSpPr/>
          <p:nvPr/>
        </p:nvCxnSpPr>
        <p:spPr>
          <a:xfrm flipH="1">
            <a:off x="4860033" y="1663353"/>
            <a:ext cx="371568" cy="14464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物件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684389"/>
              </p:ext>
            </p:extLst>
          </p:nvPr>
        </p:nvGraphicFramePr>
        <p:xfrm>
          <a:off x="2975010" y="4112153"/>
          <a:ext cx="35877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方程式" r:id="rId24" imgW="1434960" imgH="241200" progId="Equation.3">
                  <p:embed/>
                </p:oleObj>
              </mc:Choice>
              <mc:Fallback>
                <p:oleObj name="方程式" r:id="rId24" imgW="14349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975010" y="4112153"/>
                        <a:ext cx="3587750" cy="60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文字方塊 39"/>
          <p:cNvSpPr txBox="1"/>
          <p:nvPr/>
        </p:nvSpPr>
        <p:spPr>
          <a:xfrm>
            <a:off x="746334" y="5157192"/>
            <a:ext cx="77861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coordination of      (symmetry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 of     ) in term of old coordination?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物件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806333"/>
              </p:ext>
            </p:extLst>
          </p:nvPr>
        </p:nvGraphicFramePr>
        <p:xfrm>
          <a:off x="5426854" y="5157192"/>
          <a:ext cx="444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6" name="方程式" r:id="rId26" imgW="177480" imgH="203040" progId="Equation.3">
                  <p:embed/>
                </p:oleObj>
              </mc:Choice>
              <mc:Fallback>
                <p:oleObj name="方程式" r:id="rId26" imgW="177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26854" y="5157192"/>
                        <a:ext cx="4445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物件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416957"/>
              </p:ext>
            </p:extLst>
          </p:nvPr>
        </p:nvGraphicFramePr>
        <p:xfrm>
          <a:off x="2978582" y="5661248"/>
          <a:ext cx="38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方程式" r:id="rId27" imgW="152280" imgH="203040" progId="Equation.3">
                  <p:embed/>
                </p:oleObj>
              </mc:Choice>
              <mc:Fallback>
                <p:oleObj name="方程式" r:id="rId27" imgW="1522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78582" y="5661248"/>
                        <a:ext cx="381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05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170110"/>
              </p:ext>
            </p:extLst>
          </p:nvPr>
        </p:nvGraphicFramePr>
        <p:xfrm>
          <a:off x="1636713" y="1557338"/>
          <a:ext cx="51435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7" name="方程式" r:id="rId3" imgW="2057400" imgH="241200" progId="Equation.3">
                  <p:embed/>
                </p:oleObj>
              </mc:Choice>
              <mc:Fallback>
                <p:oleObj name="方程式" r:id="rId3" imgW="20574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6713" y="1557338"/>
                        <a:ext cx="5143500" cy="60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1259632" y="335558"/>
            <a:ext cx="68082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want to know the coordinates of the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vector in the same coordination system 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59632" y="2276872"/>
            <a:ext cx="79047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orthogonal coordination system, </a:t>
            </a:r>
            <a:r>
              <a:rPr lang="en-US" altLang="zh-TW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base vectors are perpendicular to each other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023543"/>
              </p:ext>
            </p:extLst>
          </p:nvPr>
        </p:nvGraphicFramePr>
        <p:xfrm>
          <a:off x="1773238" y="3429000"/>
          <a:ext cx="52070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8" name="方程式" r:id="rId5" imgW="2082600" imgH="241200" progId="Equation.3">
                  <p:embed/>
                </p:oleObj>
              </mc:Choice>
              <mc:Fallback>
                <p:oleObj name="方程式" r:id="rId5" imgW="20826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3238" y="3429000"/>
                        <a:ext cx="5207000" cy="601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603109"/>
              </p:ext>
            </p:extLst>
          </p:nvPr>
        </p:nvGraphicFramePr>
        <p:xfrm>
          <a:off x="1731963" y="4005263"/>
          <a:ext cx="53340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9" name="方程式" r:id="rId7" imgW="2133360" imgH="241200" progId="Equation.3">
                  <p:embed/>
                </p:oleObj>
              </mc:Choice>
              <mc:Fallback>
                <p:oleObj name="方程式" r:id="rId7" imgW="21333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31963" y="4005263"/>
                        <a:ext cx="5334000" cy="60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764009"/>
              </p:ext>
            </p:extLst>
          </p:nvPr>
        </p:nvGraphicFramePr>
        <p:xfrm>
          <a:off x="1787525" y="4667250"/>
          <a:ext cx="51117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0" name="方程式" r:id="rId9" imgW="2044440" imgH="241200" progId="Equation.3">
                  <p:embed/>
                </p:oleObj>
              </mc:Choice>
              <mc:Fallback>
                <p:oleObj name="方程式" r:id="rId9" imgW="20444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87525" y="4667250"/>
                        <a:ext cx="51117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83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290299"/>
              </p:ext>
            </p:extLst>
          </p:nvPr>
        </p:nvGraphicFramePr>
        <p:xfrm>
          <a:off x="1763688" y="260648"/>
          <a:ext cx="4921250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5" name="方程式" r:id="rId3" imgW="1968480" imgH="711000" progId="Equation.3">
                  <p:embed/>
                </p:oleObj>
              </mc:Choice>
              <mc:Fallback>
                <p:oleObj name="方程式" r:id="rId3" imgW="196848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260648"/>
                        <a:ext cx="4921250" cy="177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932173"/>
              </p:ext>
            </p:extLst>
          </p:nvPr>
        </p:nvGraphicFramePr>
        <p:xfrm>
          <a:off x="1763688" y="2132856"/>
          <a:ext cx="6572250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6" name="方程式" r:id="rId5" imgW="2628720" imgH="711000" progId="Equation.3">
                  <p:embed/>
                </p:oleObj>
              </mc:Choice>
              <mc:Fallback>
                <p:oleObj name="方程式" r:id="rId5" imgW="262872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3688" y="2132856"/>
                        <a:ext cx="6572250" cy="177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51603"/>
              </p:ext>
            </p:extLst>
          </p:nvPr>
        </p:nvGraphicFramePr>
        <p:xfrm>
          <a:off x="1744166" y="4752106"/>
          <a:ext cx="6572250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7" name="方程式" r:id="rId7" imgW="2628720" imgH="711000" progId="Equation.3">
                  <p:embed/>
                </p:oleObj>
              </mc:Choice>
              <mc:Fallback>
                <p:oleObj name="方程式" r:id="rId7" imgW="262872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44166" y="4752106"/>
                        <a:ext cx="6572250" cy="177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835696" y="4005064"/>
            <a:ext cx="1786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Similarly,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34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376" y="742999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>
              <a:spcAft>
                <a:spcPts val="0"/>
              </a:spcAft>
            </a:pP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Rotation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axis </a:t>
            </a:r>
            <a:r>
              <a:rPr lang="en-US" altLang="zh-TW" sz="3200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67544" y="2204864"/>
                <a:ext cx="84969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6695">
                  <a:spcAft>
                    <a:spcPts val="0"/>
                  </a:spcAft>
                </a:pP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Rotation-Inversion </a:t>
                </a: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 Unicode MS" panose="020B0604020202020204" pitchFamily="34" charset="-120"/>
                          </a:rPr>
                          <m:t>X</m:t>
                        </m:r>
                      </m:e>
                    </m:acc>
                  </m:oMath>
                </a14:m>
                <a:endParaRPr lang="en-US" altLang="zh-TW" sz="3200" kern="1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04864"/>
                <a:ext cx="8496944" cy="584775"/>
              </a:xfrm>
              <a:prstGeom prst="rect">
                <a:avLst/>
              </a:prstGeom>
              <a:blipFill rotWithShape="0">
                <a:blip r:embed="rId2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橢圓 5"/>
          <p:cNvSpPr/>
          <p:nvPr/>
        </p:nvSpPr>
        <p:spPr>
          <a:xfrm>
            <a:off x="3967336" y="188640"/>
            <a:ext cx="18288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707910" y="7430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6847656" y="1268760"/>
            <a:ext cx="18288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550495" y="1864713"/>
                <a:ext cx="5212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3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32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</m:acc>
                    </m:oMath>
                  </m:oMathPara>
                </a14:m>
                <a:endParaRPr lang="zh-TW" alt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495" y="1864713"/>
                <a:ext cx="521297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95536" y="3215878"/>
                <a:ext cx="87484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0">
                  <a:spcAft>
                    <a:spcPts val="0"/>
                  </a:spcAft>
                </a:pP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X </a:t>
                </a: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zh-TW" sz="3200" kern="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centre</a:t>
                </a: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zh-TW" sz="3200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inversion</a:t>
                </a:r>
                <a:r>
                  <a:rPr lang="en-US" altLang="zh-TW" sz="3200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Include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 kern="1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 Unicode MS" panose="020B0604020202020204" pitchFamily="34" charset="-120"/>
                          </a:rPr>
                          <m:t>X</m:t>
                        </m:r>
                      </m:e>
                    </m:acc>
                    <m:r>
                      <a:rPr lang="en-US" altLang="zh-TW" sz="3200" kern="100">
                        <a:effectLst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 Unicode MS" panose="020B0604020202020204" pitchFamily="34" charset="-120"/>
                      </a:rPr>
                      <m:t> </m:t>
                    </m:r>
                  </m:oMath>
                </a14:m>
                <a:r>
                  <a:rPr lang="en-US" altLang="zh-TW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odd </a:t>
                </a:r>
                <a:r>
                  <a:rPr lang="en-US" altLang="zh-TW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order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215878"/>
                <a:ext cx="8748464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4737" b="-336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467544" y="3861048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>
              <a:spcAft>
                <a:spcPts val="0"/>
              </a:spcAft>
            </a:pP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Rotation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axis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TW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diad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axis (axes) normal to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it: </a:t>
            </a:r>
          </a:p>
          <a:p>
            <a:pPr marL="226695">
              <a:spcAft>
                <a:spcPts val="0"/>
              </a:spcAft>
            </a:pPr>
            <a:r>
              <a:rPr lang="en-US" altLang="zh-TW" sz="32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X2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1951112" y="4696544"/>
            <a:ext cx="18288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2691686" y="525090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2699792" y="6469231"/>
            <a:ext cx="288032" cy="1281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2699792" y="4653136"/>
            <a:ext cx="288032" cy="1281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4940424" y="5386209"/>
            <a:ext cx="2448272" cy="51704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/>
          <p:cNvCxnSpPr/>
          <p:nvPr/>
        </p:nvCxnSpPr>
        <p:spPr>
          <a:xfrm>
            <a:off x="6164560" y="4738137"/>
            <a:ext cx="0" cy="923111"/>
          </a:xfrm>
          <a:prstGeom prst="straightConnector1">
            <a:avLst/>
          </a:prstGeom>
          <a:ln w="222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6164560" y="5890265"/>
            <a:ext cx="0" cy="923111"/>
          </a:xfrm>
          <a:prstGeom prst="straightConnector1">
            <a:avLst/>
          </a:prstGeom>
          <a:ln w="222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5948536" y="416207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直線接點 21"/>
          <p:cNvCxnSpPr/>
          <p:nvPr/>
        </p:nvCxnSpPr>
        <p:spPr>
          <a:xfrm flipV="1">
            <a:off x="5466184" y="5311299"/>
            <a:ext cx="1266056" cy="79789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橢圓 22"/>
          <p:cNvSpPr/>
          <p:nvPr/>
        </p:nvSpPr>
        <p:spPr>
          <a:xfrm>
            <a:off x="5364088" y="6021288"/>
            <a:ext cx="288032" cy="1281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6588224" y="5229200"/>
            <a:ext cx="288032" cy="1281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" name="直線單箭頭接點 2"/>
          <p:cNvCxnSpPr/>
          <p:nvPr/>
        </p:nvCxnSpPr>
        <p:spPr>
          <a:xfrm>
            <a:off x="5541918" y="2492896"/>
            <a:ext cx="1118314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9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4096" y="332656"/>
            <a:ext cx="81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angular relations between the axes may be specified by drawing up a table of direction cosines.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975409"/>
              </p:ext>
            </p:extLst>
          </p:nvPr>
        </p:nvGraphicFramePr>
        <p:xfrm>
          <a:off x="827583" y="2212167"/>
          <a:ext cx="7992889" cy="25129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157"/>
                <a:gridCol w="864096"/>
                <a:gridCol w="1908212"/>
                <a:gridCol w="1908212"/>
                <a:gridCol w="1908212"/>
              </a:tblGrid>
              <a:tr h="449310">
                <a:tc rowSpan="2" gridSpan="2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r>
                        <a:rPr lang="en-US" altLang="zh-TW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Axes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49310">
                <a:tc gridSpan="2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2859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old Axes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285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285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895251"/>
              </p:ext>
            </p:extLst>
          </p:nvPr>
        </p:nvGraphicFramePr>
        <p:xfrm>
          <a:off x="2566988" y="4244975"/>
          <a:ext cx="2857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3" name="方程式" r:id="rId3" imgW="114120" imgH="164880" progId="Equation.3">
                  <p:embed/>
                </p:oleObj>
              </mc:Choice>
              <mc:Fallback>
                <p:oleObj name="方程式" r:id="rId3" imgW="11412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6988" y="4244975"/>
                        <a:ext cx="285750" cy="411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355235"/>
              </p:ext>
            </p:extLst>
          </p:nvPr>
        </p:nvGraphicFramePr>
        <p:xfrm>
          <a:off x="2551113" y="3667125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4" name="方程式" r:id="rId5" imgW="139680" imgH="203040" progId="Equation.3">
                  <p:embed/>
                </p:oleObj>
              </mc:Choice>
              <mc:Fallback>
                <p:oleObj name="方程式" r:id="rId5" imgW="1396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51113" y="3667125"/>
                        <a:ext cx="34925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150393"/>
              </p:ext>
            </p:extLst>
          </p:nvPr>
        </p:nvGraphicFramePr>
        <p:xfrm>
          <a:off x="2566988" y="3170238"/>
          <a:ext cx="3175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5" name="方程式" r:id="rId7" imgW="126720" imgH="177480" progId="Equation.3">
                  <p:embed/>
                </p:oleObj>
              </mc:Choice>
              <mc:Fallback>
                <p:oleObj name="方程式" r:id="rId7" imgW="1267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66988" y="3170238"/>
                        <a:ext cx="317500" cy="44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024384"/>
              </p:ext>
            </p:extLst>
          </p:nvPr>
        </p:nvGraphicFramePr>
        <p:xfrm>
          <a:off x="7656513" y="2662238"/>
          <a:ext cx="3810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6" name="方程式" r:id="rId9" imgW="152280" imgH="164880" progId="Equation.3">
                  <p:embed/>
                </p:oleObj>
              </mc:Choice>
              <mc:Fallback>
                <p:oleObj name="方程式" r:id="rId9" imgW="1522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56513" y="2662238"/>
                        <a:ext cx="381000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622738"/>
              </p:ext>
            </p:extLst>
          </p:nvPr>
        </p:nvGraphicFramePr>
        <p:xfrm>
          <a:off x="5738813" y="2641600"/>
          <a:ext cx="41275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7" name="方程式" r:id="rId11" imgW="164880" imgH="203040" progId="Equation.3">
                  <p:embed/>
                </p:oleObj>
              </mc:Choice>
              <mc:Fallback>
                <p:oleObj name="方程式" r:id="rId11" imgW="1648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38813" y="2641600"/>
                        <a:ext cx="412750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487386"/>
              </p:ext>
            </p:extLst>
          </p:nvPr>
        </p:nvGraphicFramePr>
        <p:xfrm>
          <a:off x="3768725" y="2705100"/>
          <a:ext cx="4127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8" name="方程式" r:id="rId13" imgW="164880" imgH="177480" progId="Equation.3">
                  <p:embed/>
                </p:oleObj>
              </mc:Choice>
              <mc:Fallback>
                <p:oleObj name="方程式" r:id="rId13" imgW="16488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68725" y="2705100"/>
                        <a:ext cx="412750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610320"/>
              </p:ext>
            </p:extLst>
          </p:nvPr>
        </p:nvGraphicFramePr>
        <p:xfrm>
          <a:off x="3167844" y="3148271"/>
          <a:ext cx="1752480" cy="431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9" name="方程式" r:id="rId15" imgW="876240" imgH="215640" progId="Equation.3">
                  <p:embed/>
                </p:oleObj>
              </mc:Choice>
              <mc:Fallback>
                <p:oleObj name="方程式" r:id="rId15" imgW="87624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167844" y="3148271"/>
                        <a:ext cx="1752480" cy="431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644269"/>
              </p:ext>
            </p:extLst>
          </p:nvPr>
        </p:nvGraphicFramePr>
        <p:xfrm>
          <a:off x="5062538" y="3141663"/>
          <a:ext cx="17780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" name="方程式" r:id="rId17" imgW="888840" imgH="215640" progId="Equation.3">
                  <p:embed/>
                </p:oleObj>
              </mc:Choice>
              <mc:Fallback>
                <p:oleObj name="方程式" r:id="rId17" imgW="88884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62538" y="3141663"/>
                        <a:ext cx="1778000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464569"/>
              </p:ext>
            </p:extLst>
          </p:nvPr>
        </p:nvGraphicFramePr>
        <p:xfrm>
          <a:off x="6956425" y="3163888"/>
          <a:ext cx="172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" name="方程式" r:id="rId19" imgW="863280" imgH="228600" progId="Equation.3">
                  <p:embed/>
                </p:oleObj>
              </mc:Choice>
              <mc:Fallback>
                <p:oleObj name="方程式" r:id="rId19" imgW="8632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956425" y="3163888"/>
                        <a:ext cx="1727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459693"/>
              </p:ext>
            </p:extLst>
          </p:nvPr>
        </p:nvGraphicFramePr>
        <p:xfrm>
          <a:off x="3157538" y="3713163"/>
          <a:ext cx="1752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" name="方程式" r:id="rId21" imgW="876240" imgH="215640" progId="Equation.3">
                  <p:embed/>
                </p:oleObj>
              </mc:Choice>
              <mc:Fallback>
                <p:oleObj name="方程式" r:id="rId21" imgW="87624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157538" y="3713163"/>
                        <a:ext cx="1752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537276"/>
              </p:ext>
            </p:extLst>
          </p:nvPr>
        </p:nvGraphicFramePr>
        <p:xfrm>
          <a:off x="5074853" y="3725824"/>
          <a:ext cx="17780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3" name="方程式" r:id="rId23" imgW="888840" imgH="215640" progId="Equation.3">
                  <p:embed/>
                </p:oleObj>
              </mc:Choice>
              <mc:Fallback>
                <p:oleObj name="方程式" r:id="rId23" imgW="88884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074853" y="3725824"/>
                        <a:ext cx="1778000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044037"/>
              </p:ext>
            </p:extLst>
          </p:nvPr>
        </p:nvGraphicFramePr>
        <p:xfrm>
          <a:off x="6970713" y="3701195"/>
          <a:ext cx="1752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4" name="方程式" r:id="rId25" imgW="876240" imgH="228600" progId="Equation.3">
                  <p:embed/>
                </p:oleObj>
              </mc:Choice>
              <mc:Fallback>
                <p:oleObj name="方程式" r:id="rId25" imgW="8762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970713" y="3701195"/>
                        <a:ext cx="1752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320019"/>
              </p:ext>
            </p:extLst>
          </p:nvPr>
        </p:nvGraphicFramePr>
        <p:xfrm>
          <a:off x="3154363" y="4221163"/>
          <a:ext cx="1752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" name="方程式" r:id="rId27" imgW="876240" imgH="228600" progId="Equation.3">
                  <p:embed/>
                </p:oleObj>
              </mc:Choice>
              <mc:Fallback>
                <p:oleObj name="方程式" r:id="rId27" imgW="8762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154363" y="4221163"/>
                        <a:ext cx="1752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134809"/>
              </p:ext>
            </p:extLst>
          </p:nvPr>
        </p:nvGraphicFramePr>
        <p:xfrm>
          <a:off x="5087342" y="4212784"/>
          <a:ext cx="17526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6" name="方程式" r:id="rId29" imgW="876240" imgH="228600" progId="Equation.3">
                  <p:embed/>
                </p:oleObj>
              </mc:Choice>
              <mc:Fallback>
                <p:oleObj name="方程式" r:id="rId29" imgW="8762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087342" y="4212784"/>
                        <a:ext cx="1752600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物件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289409"/>
              </p:ext>
            </p:extLst>
          </p:nvPr>
        </p:nvGraphicFramePr>
        <p:xfrm>
          <a:off x="7032241" y="4229061"/>
          <a:ext cx="172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7" name="方程式" r:id="rId31" imgW="863280" imgH="228600" progId="Equation.3">
                  <p:embed/>
                </p:oleObj>
              </mc:Choice>
              <mc:Fallback>
                <p:oleObj name="方程式" r:id="rId31" imgW="8632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032241" y="4229061"/>
                        <a:ext cx="1727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1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4096" y="188640"/>
            <a:ext cx="6948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Point group 4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764705"/>
            <a:ext cx="428424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043608" y="3645024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direction cosines for the first operation is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004090"/>
              </p:ext>
            </p:extLst>
          </p:nvPr>
        </p:nvGraphicFramePr>
        <p:xfrm>
          <a:off x="827583" y="4228391"/>
          <a:ext cx="7992889" cy="25129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7"/>
                <a:gridCol w="1044116"/>
                <a:gridCol w="1908212"/>
                <a:gridCol w="1908212"/>
                <a:gridCol w="1908212"/>
              </a:tblGrid>
              <a:tr h="449310">
                <a:tc rowSpan="2" gridSpan="2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r>
                        <a:rPr lang="en-US" altLang="zh-TW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Axes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49310">
                <a:tc gridSpan="2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2859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Old Axes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285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285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528957"/>
              </p:ext>
            </p:extLst>
          </p:nvPr>
        </p:nvGraphicFramePr>
        <p:xfrm>
          <a:off x="7428797" y="4705706"/>
          <a:ext cx="9525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2" name="方程式" r:id="rId4" imgW="380880" imgH="164880" progId="Equation.3">
                  <p:embed/>
                </p:oleObj>
              </mc:Choice>
              <mc:Fallback>
                <p:oleObj name="方程式" r:id="rId4" imgW="3808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28797" y="4705706"/>
                        <a:ext cx="952500" cy="411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319193"/>
              </p:ext>
            </p:extLst>
          </p:nvPr>
        </p:nvGraphicFramePr>
        <p:xfrm>
          <a:off x="5558158" y="4719115"/>
          <a:ext cx="8121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3" name="方程式" r:id="rId6" imgW="406080" imgH="203040" progId="Equation.3">
                  <p:embed/>
                </p:oleObj>
              </mc:Choice>
              <mc:Fallback>
                <p:oleObj name="方程式" r:id="rId6" imgW="4060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58158" y="4719115"/>
                        <a:ext cx="812160" cy="40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854830"/>
              </p:ext>
            </p:extLst>
          </p:nvPr>
        </p:nvGraphicFramePr>
        <p:xfrm>
          <a:off x="3611563" y="4708248"/>
          <a:ext cx="99000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4" name="方程式" r:id="rId8" imgW="495000" imgH="203040" progId="Equation.3">
                  <p:embed/>
                </p:oleObj>
              </mc:Choice>
              <mc:Fallback>
                <p:oleObj name="方程式" r:id="rId8" imgW="4950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11563" y="4708248"/>
                        <a:ext cx="990000" cy="40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962618"/>
              </p:ext>
            </p:extLst>
          </p:nvPr>
        </p:nvGraphicFramePr>
        <p:xfrm>
          <a:off x="2409339" y="6258705"/>
          <a:ext cx="2857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5" name="方程式" r:id="rId10" imgW="114120" imgH="164880" progId="Equation.3">
                  <p:embed/>
                </p:oleObj>
              </mc:Choice>
              <mc:Fallback>
                <p:oleObj name="方程式" r:id="rId10" imgW="11412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09339" y="6258705"/>
                        <a:ext cx="285750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061734"/>
              </p:ext>
            </p:extLst>
          </p:nvPr>
        </p:nvGraphicFramePr>
        <p:xfrm>
          <a:off x="2377589" y="5714129"/>
          <a:ext cx="34925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6" name="方程式" r:id="rId12" imgW="139680" imgH="203040" progId="Equation.3">
                  <p:embed/>
                </p:oleObj>
              </mc:Choice>
              <mc:Fallback>
                <p:oleObj name="方程式" r:id="rId12" imgW="1396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77589" y="5714129"/>
                        <a:ext cx="349250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788752"/>
              </p:ext>
            </p:extLst>
          </p:nvPr>
        </p:nvGraphicFramePr>
        <p:xfrm>
          <a:off x="2377589" y="5207202"/>
          <a:ext cx="3175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7" name="方程式" r:id="rId14" imgW="126720" imgH="177480" progId="Equation.3">
                  <p:embed/>
                </p:oleObj>
              </mc:Choice>
              <mc:Fallback>
                <p:oleObj name="方程式" r:id="rId14" imgW="1267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377589" y="5207202"/>
                        <a:ext cx="317500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177435"/>
              </p:ext>
            </p:extLst>
          </p:nvPr>
        </p:nvGraphicFramePr>
        <p:xfrm>
          <a:off x="3635896" y="5164138"/>
          <a:ext cx="889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8" name="方程式" r:id="rId16" imgW="444240" imgH="215640" progId="Equation.3">
                  <p:embed/>
                </p:oleObj>
              </mc:Choice>
              <mc:Fallback>
                <p:oleObj name="方程式" r:id="rId16" imgW="44424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635896" y="5164138"/>
                        <a:ext cx="889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588463"/>
              </p:ext>
            </p:extLst>
          </p:nvPr>
        </p:nvGraphicFramePr>
        <p:xfrm>
          <a:off x="3509963" y="5741988"/>
          <a:ext cx="10668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9" name="方程式" r:id="rId18" imgW="533160" imgH="215640" progId="Equation.3">
                  <p:embed/>
                </p:oleObj>
              </mc:Choice>
              <mc:Fallback>
                <p:oleObj name="方程式" r:id="rId18" imgW="5331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509963" y="5741988"/>
                        <a:ext cx="1066800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255742"/>
              </p:ext>
            </p:extLst>
          </p:nvPr>
        </p:nvGraphicFramePr>
        <p:xfrm>
          <a:off x="3600450" y="6245225"/>
          <a:ext cx="889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0" name="方程式" r:id="rId20" imgW="444240" imgH="228600" progId="Equation.3">
                  <p:embed/>
                </p:oleObj>
              </mc:Choice>
              <mc:Fallback>
                <p:oleObj name="方程式" r:id="rId20" imgW="4442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600450" y="6245225"/>
                        <a:ext cx="889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188248"/>
              </p:ext>
            </p:extLst>
          </p:nvPr>
        </p:nvGraphicFramePr>
        <p:xfrm>
          <a:off x="5519738" y="5164138"/>
          <a:ext cx="889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1" name="方程式" r:id="rId22" imgW="444240" imgH="215640" progId="Equation.3">
                  <p:embed/>
                </p:oleObj>
              </mc:Choice>
              <mc:Fallback>
                <p:oleObj name="方程式" r:id="rId22" imgW="44424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519738" y="5164138"/>
                        <a:ext cx="889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461730"/>
              </p:ext>
            </p:extLst>
          </p:nvPr>
        </p:nvGraphicFramePr>
        <p:xfrm>
          <a:off x="5507038" y="5741988"/>
          <a:ext cx="9144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2" name="方程式" r:id="rId24" imgW="457200" imgH="215640" progId="Equation.3">
                  <p:embed/>
                </p:oleObj>
              </mc:Choice>
              <mc:Fallback>
                <p:oleObj name="方程式" r:id="rId24" imgW="4572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507038" y="5741988"/>
                        <a:ext cx="914400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675552"/>
              </p:ext>
            </p:extLst>
          </p:nvPr>
        </p:nvGraphicFramePr>
        <p:xfrm>
          <a:off x="5507038" y="6245225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3" name="方程式" r:id="rId26" imgW="457200" imgH="228600" progId="Equation.3">
                  <p:embed/>
                </p:oleObj>
              </mc:Choice>
              <mc:Fallback>
                <p:oleObj name="方程式" r:id="rId26" imgW="457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507038" y="6245225"/>
                        <a:ext cx="914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物件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888255"/>
              </p:ext>
            </p:extLst>
          </p:nvPr>
        </p:nvGraphicFramePr>
        <p:xfrm>
          <a:off x="7451725" y="5151438"/>
          <a:ext cx="889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4" name="方程式" r:id="rId28" imgW="444240" imgH="228600" progId="Equation.3">
                  <p:embed/>
                </p:oleObj>
              </mc:Choice>
              <mc:Fallback>
                <p:oleObj name="方程式" r:id="rId28" imgW="4442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451725" y="5151438"/>
                        <a:ext cx="889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物件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791205"/>
              </p:ext>
            </p:extLst>
          </p:nvPr>
        </p:nvGraphicFramePr>
        <p:xfrm>
          <a:off x="7439025" y="5729288"/>
          <a:ext cx="9144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5" name="方程式" r:id="rId30" imgW="457200" imgH="228600" progId="Equation.3">
                  <p:embed/>
                </p:oleObj>
              </mc:Choice>
              <mc:Fallback>
                <p:oleObj name="方程式" r:id="rId30" imgW="457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439025" y="5729288"/>
                        <a:ext cx="914400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物件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120319"/>
              </p:ext>
            </p:extLst>
          </p:nvPr>
        </p:nvGraphicFramePr>
        <p:xfrm>
          <a:off x="7464425" y="6245225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6" name="方程式" r:id="rId32" imgW="431640" imgH="228600" progId="Equation.3">
                  <p:embed/>
                </p:oleObj>
              </mc:Choice>
              <mc:Fallback>
                <p:oleObj name="方程式" r:id="rId32" imgW="4316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7464425" y="6245225"/>
                        <a:ext cx="863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直線單箭頭接點 22"/>
          <p:cNvCxnSpPr/>
          <p:nvPr/>
        </p:nvCxnSpPr>
        <p:spPr>
          <a:xfrm>
            <a:off x="4067944" y="1268760"/>
            <a:ext cx="508819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4080396" y="72568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線單箭頭接點 25"/>
          <p:cNvCxnSpPr/>
          <p:nvPr/>
        </p:nvCxnSpPr>
        <p:spPr>
          <a:xfrm flipH="1">
            <a:off x="3923929" y="1938121"/>
            <a:ext cx="1008111" cy="65842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1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18864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symmetry operation, the new position is [</a:t>
            </a:r>
            <a:r>
              <a:rPr lang="en-US" altLang="zh-TW" sz="3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y z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in new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axes.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We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express it in old axes by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299826"/>
              </p:ext>
            </p:extLst>
          </p:nvPr>
        </p:nvGraphicFramePr>
        <p:xfrm>
          <a:off x="1979712" y="1988840"/>
          <a:ext cx="4826000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name="方程式" r:id="rId3" imgW="1930320" imgH="711000" progId="Equation.3">
                  <p:embed/>
                </p:oleObj>
              </mc:Choice>
              <mc:Fallback>
                <p:oleObj name="方程式" r:id="rId3" imgW="193032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1988840"/>
                        <a:ext cx="4826000" cy="177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66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21005" y="2988241"/>
            <a:ext cx="2807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Space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5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034944" y="116632"/>
            <a:ext cx="48734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lattices + 32 point groups</a:t>
            </a:r>
          </a:p>
          <a:p>
            <a:pPr algn="ctr"/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230 Space groups 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表格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5187549"/>
                  </p:ext>
                </p:extLst>
              </p:nvPr>
            </p:nvGraphicFramePr>
            <p:xfrm>
              <a:off x="251521" y="1196752"/>
              <a:ext cx="8640959" cy="5281871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2088232"/>
                    <a:gridCol w="1809262"/>
                    <a:gridCol w="4743465"/>
                  </a:tblGrid>
                  <a:tr h="633635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Crystal Class</a:t>
                          </a:r>
                        </a:p>
                      </a:txBody>
                      <a:tcPr marL="90519" marR="90519" marT="45260" marB="4526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Bravais Lattices</a:t>
                          </a:r>
                        </a:p>
                      </a:txBody>
                      <a:tcPr marL="90519" marR="90519" marT="45260" marB="4526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Point Groups</a:t>
                          </a:r>
                        </a:p>
                      </a:txBody>
                      <a:tcPr marL="90519" marR="90519" marT="45260" marB="45260" anchor="ctr"/>
                    </a:tc>
                  </a:tr>
                  <a:tr h="362077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Triclinic</a:t>
                          </a:r>
                        </a:p>
                      </a:txBody>
                      <a:tcPr marL="90519" marR="90519" marT="45260" marB="4526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 marL="90519" marR="90519" marT="45260" marB="4526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oMath>
                          </a14:m>
                          <a:endParaRPr lang="en-US" altLang="zh-TW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0519" marR="90519" marT="45260" marB="45260" anchor="ctr"/>
                    </a:tc>
                  </a:tr>
                  <a:tr h="633635"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Monoclinic</a:t>
                          </a:r>
                        </a:p>
                      </a:txBody>
                      <a:tcPr marL="90519" marR="90519" marT="45260" marB="4526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P, C</a:t>
                          </a:r>
                        </a:p>
                      </a:txBody>
                      <a:tcPr marL="90519" marR="90519" marT="45260" marB="4526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 m, 2/m</a:t>
                          </a:r>
                        </a:p>
                      </a:txBody>
                      <a:tcPr marL="90519" marR="90519" marT="45260" marB="45260" anchor="ctr"/>
                    </a:tc>
                  </a:tr>
                  <a:tr h="633635"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Orthorhombic</a:t>
                          </a:r>
                        </a:p>
                      </a:txBody>
                      <a:tcPr marL="90519" marR="90519" marT="45260" marB="4526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P, C, F, I</a:t>
                          </a:r>
                        </a:p>
                      </a:txBody>
                      <a:tcPr marL="90519" marR="90519" marT="45260" marB="4526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222, mm2, 2/m 2/m 2/m</a:t>
                          </a:r>
                        </a:p>
                      </a:txBody>
                      <a:tcPr marL="90519" marR="90519" marT="45260" marB="45260" anchor="ctr"/>
                    </a:tc>
                  </a:tr>
                  <a:tr h="362077"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Trigonal</a:t>
                          </a:r>
                        </a:p>
                      </a:txBody>
                      <a:tcPr marL="90519" marR="90519" marT="45260" marB="4526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P, R</a:t>
                          </a:r>
                        </a:p>
                      </a:txBody>
                      <a:tcPr marL="90519" marR="90519" marT="45260" marB="4526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32, 3m,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2/m</a:t>
                          </a:r>
                        </a:p>
                      </a:txBody>
                      <a:tcPr marL="90519" marR="90519" marT="45260" marB="45260" anchor="ctr"/>
                    </a:tc>
                  </a:tr>
                  <a:tr h="633635"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Hexagonal</a:t>
                          </a:r>
                        </a:p>
                      </a:txBody>
                      <a:tcPr marL="90519" marR="90519" marT="45260" marB="4526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 marL="90519" marR="90519" marT="45260" marB="4526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sz="2400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6/m, 622, 6mm,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sz="2400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m2,</a:t>
                          </a:r>
                        </a:p>
                        <a:p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6/m 2/m 2/m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0519" marR="90519" marT="45260" marB="45260" anchor="ctr"/>
                    </a:tc>
                  </a:tr>
                  <a:tr h="633635"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Tetragonal</a:t>
                          </a:r>
                        </a:p>
                      </a:txBody>
                      <a:tcPr marL="90519" marR="90519" marT="45260" marB="4526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P, I</a:t>
                          </a:r>
                        </a:p>
                      </a:txBody>
                      <a:tcPr marL="90519" marR="90519" marT="45260" marB="4526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4/m, 422, 4mm,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2m,</a:t>
                          </a:r>
                        </a:p>
                        <a:p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4/m </a:t>
                          </a:r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2/m 2/m</a:t>
                          </a:r>
                        </a:p>
                      </a:txBody>
                      <a:tcPr marL="90519" marR="90519" marT="45260" marB="45260" anchor="ctr"/>
                    </a:tc>
                  </a:tr>
                  <a:tr h="633635"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Isometric</a:t>
                          </a:r>
                        </a:p>
                      </a:txBody>
                      <a:tcPr marL="90519" marR="90519" marT="45260" marB="4526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P, F, I</a:t>
                          </a:r>
                        </a:p>
                      </a:txBody>
                      <a:tcPr marL="90519" marR="90519" marT="45260" marB="4526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23, 2/m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432</a:t>
                          </a:r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3m</a:t>
                          </a:r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4/m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2/m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0519" marR="90519" marT="45260" marB="4526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表格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5187549"/>
                  </p:ext>
                </p:extLst>
              </p:nvPr>
            </p:nvGraphicFramePr>
            <p:xfrm>
              <a:off x="251521" y="1196752"/>
              <a:ext cx="8640959" cy="5281871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2088232"/>
                    <a:gridCol w="1809262"/>
                    <a:gridCol w="4743465"/>
                  </a:tblGrid>
                  <a:tr h="8220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Crystal Class</a:t>
                          </a:r>
                        </a:p>
                      </a:txBody>
                      <a:tcPr marL="90519" marR="90519" marT="45260" marB="4526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Bravais Lattices</a:t>
                          </a:r>
                        </a:p>
                      </a:txBody>
                      <a:tcPr marL="90519" marR="90519" marT="45260" marB="4526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Point Groups</a:t>
                          </a:r>
                        </a:p>
                      </a:txBody>
                      <a:tcPr marL="90519" marR="90519" marT="45260" marB="45260" anchor="ctr"/>
                    </a:tc>
                  </a:tr>
                  <a:tr h="457042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Triclinic</a:t>
                          </a:r>
                        </a:p>
                      </a:txBody>
                      <a:tcPr marL="90519" marR="90519" marT="45260" marB="4526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 marL="90519" marR="90519" marT="45260" marB="45260"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0519" marR="90519" marT="45260" marB="45260" anchor="ctr">
                        <a:blipFill rotWithShape="0">
                          <a:blip r:embed="rId2"/>
                          <a:stretch>
                            <a:fillRect l="-82391" t="-190667" r="-257" b="-888000"/>
                          </a:stretch>
                        </a:blipFill>
                      </a:tcPr>
                    </a:tc>
                  </a:tr>
                  <a:tr h="633635"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Monoclinic</a:t>
                          </a:r>
                        </a:p>
                      </a:txBody>
                      <a:tcPr marL="90519" marR="90519" marT="45260" marB="4526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P, C</a:t>
                          </a:r>
                        </a:p>
                      </a:txBody>
                      <a:tcPr marL="90519" marR="90519" marT="45260" marB="4526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 m, 2/m</a:t>
                          </a:r>
                        </a:p>
                      </a:txBody>
                      <a:tcPr marL="90519" marR="90519" marT="45260" marB="45260" anchor="ctr"/>
                    </a:tc>
                  </a:tr>
                  <a:tr h="633635"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Orthorhombic</a:t>
                          </a:r>
                        </a:p>
                      </a:txBody>
                      <a:tcPr marL="90519" marR="90519" marT="45260" marB="4526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P, C, F, I</a:t>
                          </a:r>
                        </a:p>
                      </a:txBody>
                      <a:tcPr marL="90519" marR="90519" marT="45260" marB="4526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222, mm2, 2/m 2/m 2/m</a:t>
                          </a:r>
                        </a:p>
                      </a:txBody>
                      <a:tcPr marL="90519" marR="90519" marT="45260" marB="45260" anchor="ctr"/>
                    </a:tc>
                  </a:tr>
                  <a:tr h="457042"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Trigonal</a:t>
                          </a:r>
                        </a:p>
                      </a:txBody>
                      <a:tcPr marL="90519" marR="90519" marT="45260" marB="4526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P, R</a:t>
                          </a:r>
                        </a:p>
                      </a:txBody>
                      <a:tcPr marL="90519" marR="90519" marT="45260" marB="45260"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0519" marR="90519" marT="45260" marB="45260" anchor="ctr">
                        <a:blipFill rotWithShape="0">
                          <a:blip r:embed="rId2"/>
                          <a:stretch>
                            <a:fillRect l="-82391" t="-568000" r="-257" b="-510667"/>
                          </a:stretch>
                        </a:blipFill>
                      </a:tcPr>
                    </a:tc>
                  </a:tr>
                  <a:tr h="822802"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Hexagonal</a:t>
                          </a:r>
                        </a:p>
                      </a:txBody>
                      <a:tcPr marL="90519" marR="90519" marT="45260" marB="4526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 marL="90519" marR="90519" marT="45260" marB="45260"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0519" marR="90519" marT="45260" marB="45260" anchor="ctr">
                        <a:blipFill rotWithShape="0">
                          <a:blip r:embed="rId2"/>
                          <a:stretch>
                            <a:fillRect l="-82391" t="-371111" r="-257" b="-183704"/>
                          </a:stretch>
                        </a:blipFill>
                      </a:tcPr>
                    </a:tc>
                  </a:tr>
                  <a:tr h="822040"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Tetragonal</a:t>
                          </a:r>
                        </a:p>
                      </a:txBody>
                      <a:tcPr marL="90519" marR="90519" marT="45260" marB="4526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P, I</a:t>
                          </a:r>
                        </a:p>
                      </a:txBody>
                      <a:tcPr marL="90519" marR="90519" marT="45260" marB="45260"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0519" marR="90519" marT="45260" marB="45260" anchor="ctr">
                        <a:blipFill rotWithShape="0">
                          <a:blip r:embed="rId2"/>
                          <a:stretch>
                            <a:fillRect l="-82391" t="-471111" r="-257" b="-83704"/>
                          </a:stretch>
                        </a:blipFill>
                      </a:tcPr>
                    </a:tc>
                  </a:tr>
                  <a:tr h="633635"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Isometric</a:t>
                          </a:r>
                        </a:p>
                      </a:txBody>
                      <a:tcPr marL="90519" marR="90519" marT="45260" marB="4526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P, F, I</a:t>
                          </a:r>
                        </a:p>
                      </a:txBody>
                      <a:tcPr marL="90519" marR="90519" marT="45260" marB="45260"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0519" marR="90519" marT="45260" marB="45260" anchor="ctr">
                        <a:blipFill rotWithShape="0">
                          <a:blip r:embed="rId2"/>
                          <a:stretch>
                            <a:fillRect l="-82391" t="-741346" r="-257" b="-86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36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081508" y="1124744"/>
            <a:ext cx="44199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for all space groups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notes!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hlinkClick r:id="rId2"/>
          </p:cNvPr>
          <p:cNvSpPr/>
          <p:nvPr/>
        </p:nvSpPr>
        <p:spPr>
          <a:xfrm>
            <a:off x="1256321" y="3762326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http://www.uwgb.edu/dutchs/SYMMETRY/3dSpaceGrps/3dspgrp.htm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87624" y="2988241"/>
            <a:ext cx="6878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web site to read about space group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4860449"/>
            <a:ext cx="7651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http://img.chem.ucl.ac.uk/sgp/mainmenu.htm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619672" y="3204265"/>
            <a:ext cx="3409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character: 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123728" y="3826783"/>
            <a:ext cx="524996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P: primitive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B, C: A, B, C-base centered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F: Face centered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I: Body centered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R: </a:t>
            </a:r>
            <a:r>
              <a:rPr lang="en-US" altLang="zh-TW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Romohedral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5616" y="548680"/>
            <a:ext cx="7272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Symmetry elements in space group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rabicParenBoth"/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group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rabicParenBoth"/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 symmetry + point group 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32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Translational symmetry operations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5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7584" y="260648"/>
            <a:ext cx="8093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Glide plane also exists for 3D space group with more possibility</a:t>
            </a:r>
            <a:endParaRPr lang="zh-TW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71174" y="836712"/>
            <a:ext cx="6441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Symmetry planes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 to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the plane of projection</a:t>
            </a:r>
            <a:endParaRPr lang="zh-TW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83566" y="1412776"/>
          <a:ext cx="8208912" cy="4864100"/>
        </p:xfrm>
        <a:graphic>
          <a:graphicData uri="http://schemas.openxmlformats.org/drawingml/2006/table">
            <a:tbl>
              <a:tblPr/>
              <a:tblGrid>
                <a:gridCol w="2052228"/>
                <a:gridCol w="2052228"/>
                <a:gridCol w="2052228"/>
                <a:gridCol w="2052228"/>
              </a:tblGrid>
              <a:tr h="4445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Symmetry plane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Graphical symbol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Translation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Symbol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500"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Reflection plane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>
                          <a:latin typeface="Times New Roman" pitchFamily="18" charset="0"/>
                          <a:cs typeface="Times New Roman" pitchFamily="18" charset="0"/>
                        </a:rPr>
                        <a:t>  m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Glide plane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1/2 along line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en-US" sz="2000" i="1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i="1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, or </a:t>
                      </a:r>
                      <a:r>
                        <a:rPr lang="en-US" sz="2000" i="1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500"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Glide plane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1/2 normal to plane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en-US" sz="2000" i="1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i="1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, or </a:t>
                      </a:r>
                      <a:r>
                        <a:rPr lang="en-US" sz="2000" i="1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5500"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Double glide plane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1/2 along line &amp;</a:t>
                      </a:r>
                      <a:b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1/2 normal to plane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en-US" sz="2000" i="1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5500"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Diagonal glide plane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1/2 along line &amp;</a:t>
                      </a:r>
                      <a:b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1/2 normal to plane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en-US" sz="2000" i="1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5500"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Diamond glide plane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1/4 along line &amp;</a:t>
                      </a:r>
                      <a:b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1/4 normal to plane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en-US" sz="2000" i="1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5" name="直線接點 4"/>
          <p:cNvCxnSpPr/>
          <p:nvPr/>
        </p:nvCxnSpPr>
        <p:spPr>
          <a:xfrm>
            <a:off x="3131840" y="2060848"/>
            <a:ext cx="1152128" cy="0"/>
          </a:xfrm>
          <a:prstGeom prst="line">
            <a:avLst/>
          </a:prstGeom>
          <a:ln w="222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3131840" y="2492896"/>
            <a:ext cx="1152128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3131840" y="2996952"/>
            <a:ext cx="1152128" cy="0"/>
          </a:xfrm>
          <a:prstGeom prst="line">
            <a:avLst/>
          </a:prstGeom>
          <a:ln w="22225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3131840" y="3861048"/>
            <a:ext cx="1152128" cy="0"/>
          </a:xfrm>
          <a:prstGeom prst="line">
            <a:avLst/>
          </a:prstGeom>
          <a:ln w="22225">
            <a:solidFill>
              <a:srgbClr val="FF0000"/>
            </a:solidFill>
            <a:prstDash val="lgDashDot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3131840" y="4797152"/>
            <a:ext cx="1152128" cy="0"/>
          </a:xfrm>
          <a:prstGeom prst="line">
            <a:avLst/>
          </a:prstGeom>
          <a:ln w="22225">
            <a:solidFill>
              <a:srgbClr val="FF0000"/>
            </a:solidFill>
            <a:prstDash val="lgDash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3131840" y="5805264"/>
            <a:ext cx="1152128" cy="0"/>
          </a:xfrm>
          <a:prstGeom prst="line">
            <a:avLst/>
          </a:prstGeom>
          <a:ln w="22225">
            <a:solidFill>
              <a:srgbClr val="FF0000"/>
            </a:solidFill>
            <a:prstDash val="lgDash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rot="10800000">
            <a:off x="4139952" y="5805264"/>
            <a:ext cx="216024" cy="15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5220072" y="2996952"/>
            <a:ext cx="720080" cy="0"/>
          </a:xfrm>
          <a:prstGeom prst="line">
            <a:avLst/>
          </a:prstGeom>
          <a:ln w="222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1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 5"/>
          <p:cNvSpPr/>
          <p:nvPr/>
        </p:nvSpPr>
        <p:spPr>
          <a:xfrm>
            <a:off x="3491881" y="2196153"/>
            <a:ext cx="1944216" cy="1732548"/>
          </a:xfrm>
          <a:custGeom>
            <a:avLst/>
            <a:gdLst>
              <a:gd name="connsiteX0" fmla="*/ 0 w 1620982"/>
              <a:gd name="connsiteY0" fmla="*/ 1898072 h 1898072"/>
              <a:gd name="connsiteX1" fmla="*/ 13854 w 1620982"/>
              <a:gd name="connsiteY1" fmla="*/ 678872 h 1898072"/>
              <a:gd name="connsiteX2" fmla="*/ 1620982 w 1620982"/>
              <a:gd name="connsiteY2" fmla="*/ 0 h 1898072"/>
              <a:gd name="connsiteX3" fmla="*/ 1565564 w 1620982"/>
              <a:gd name="connsiteY3" fmla="*/ 1205345 h 1898072"/>
              <a:gd name="connsiteX4" fmla="*/ 0 w 1620982"/>
              <a:gd name="connsiteY4" fmla="*/ 1898072 h 189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82" h="1898072">
                <a:moveTo>
                  <a:pt x="0" y="1898072"/>
                </a:moveTo>
                <a:lnTo>
                  <a:pt x="13854" y="678872"/>
                </a:lnTo>
                <a:lnTo>
                  <a:pt x="1620982" y="0"/>
                </a:lnTo>
                <a:lnTo>
                  <a:pt x="1565564" y="1205345"/>
                </a:lnTo>
                <a:lnTo>
                  <a:pt x="0" y="18980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508104" y="3492297"/>
            <a:ext cx="2863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Projection plane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1472058" y="2124145"/>
            <a:ext cx="6048672" cy="720081"/>
          </a:xfrm>
          <a:prstGeom prst="ellipse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手繪多邊形 3"/>
          <p:cNvSpPr/>
          <p:nvPr/>
        </p:nvSpPr>
        <p:spPr>
          <a:xfrm>
            <a:off x="3484685" y="1111678"/>
            <a:ext cx="2023419" cy="1732548"/>
          </a:xfrm>
          <a:custGeom>
            <a:avLst/>
            <a:gdLst>
              <a:gd name="connsiteX0" fmla="*/ 0 w 1620982"/>
              <a:gd name="connsiteY0" fmla="*/ 1898072 h 1898072"/>
              <a:gd name="connsiteX1" fmla="*/ 13854 w 1620982"/>
              <a:gd name="connsiteY1" fmla="*/ 678872 h 1898072"/>
              <a:gd name="connsiteX2" fmla="*/ 1620982 w 1620982"/>
              <a:gd name="connsiteY2" fmla="*/ 0 h 1898072"/>
              <a:gd name="connsiteX3" fmla="*/ 1565564 w 1620982"/>
              <a:gd name="connsiteY3" fmla="*/ 1205345 h 1898072"/>
              <a:gd name="connsiteX4" fmla="*/ 0 w 1620982"/>
              <a:gd name="connsiteY4" fmla="*/ 1898072 h 189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82" h="1898072">
                <a:moveTo>
                  <a:pt x="0" y="1898072"/>
                </a:moveTo>
                <a:lnTo>
                  <a:pt x="13854" y="678872"/>
                </a:lnTo>
                <a:lnTo>
                  <a:pt x="1620982" y="0"/>
                </a:lnTo>
                <a:lnTo>
                  <a:pt x="1565564" y="1205345"/>
                </a:lnTo>
                <a:lnTo>
                  <a:pt x="0" y="18980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23528" y="3169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Symmetry planes </a:t>
            </a:r>
            <a:r>
              <a:rPr lang="en-US" altLang="zh-TW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 to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 the plane of projection</a:t>
            </a:r>
            <a:endParaRPr lang="zh-TW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2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620388" y="455361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1/8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83568" y="764704"/>
          <a:ext cx="8208916" cy="4199469"/>
        </p:xfrm>
        <a:graphic>
          <a:graphicData uri="http://schemas.openxmlformats.org/drawingml/2006/table">
            <a:tbl>
              <a:tblPr/>
              <a:tblGrid>
                <a:gridCol w="2052229"/>
                <a:gridCol w="2052229"/>
                <a:gridCol w="2052229"/>
                <a:gridCol w="2052229"/>
              </a:tblGrid>
              <a:tr h="63217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Symmetry plane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Graphical symbol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Translation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Symbol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2178"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Reflection plane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atin typeface="Times New Roman" pitchFamily="18" charset="0"/>
                          <a:cs typeface="Times New Roman" pitchFamily="18" charset="0"/>
                        </a:rPr>
                        <a:t>  m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2178"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Glide plane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1/2 along arrow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en-US" sz="2000" i="1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i="1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, or </a:t>
                      </a:r>
                      <a:r>
                        <a:rPr lang="en-US" sz="2000" i="1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2178"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Double glide plane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1/2 along either arrow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en-US" sz="2000" i="1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2178"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Diagonal glide plane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1/2 along the arrow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en-US" sz="2000" i="1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311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Diamond glide plane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1/8 or 3/8 along the arrows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en-US" sz="2000" i="1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4" name="直線接點 3"/>
          <p:cNvCxnSpPr/>
          <p:nvPr/>
        </p:nvCxnSpPr>
        <p:spPr>
          <a:xfrm>
            <a:off x="3476372" y="4316101"/>
            <a:ext cx="432048" cy="0"/>
          </a:xfrm>
          <a:prstGeom prst="line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 rot="5400000">
            <a:off x="3260348" y="4532125"/>
            <a:ext cx="432048" cy="0"/>
          </a:xfrm>
          <a:prstGeom prst="line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3620388" y="4460117"/>
            <a:ext cx="288032" cy="0"/>
          </a:xfrm>
          <a:prstGeom prst="line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rot="5400000">
            <a:off x="3476372" y="4604133"/>
            <a:ext cx="288032" cy="0"/>
          </a:xfrm>
          <a:prstGeom prst="line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rot="16200000" flipH="1">
            <a:off x="3620388" y="4460117"/>
            <a:ext cx="144016" cy="144016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rot="5400000">
            <a:off x="3332356" y="4316101"/>
            <a:ext cx="144016" cy="144016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3028814" y="438810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3/8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3548380" y="3596021"/>
            <a:ext cx="288032" cy="0"/>
          </a:xfrm>
          <a:prstGeom prst="line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rot="5400000">
            <a:off x="3404364" y="3740037"/>
            <a:ext cx="288032" cy="0"/>
          </a:xfrm>
          <a:prstGeom prst="line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rot="16200000" flipH="1">
            <a:off x="3548380" y="3596021"/>
            <a:ext cx="144016" cy="144016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3491882" y="2803933"/>
            <a:ext cx="360040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rot="5400000">
            <a:off x="3311862" y="2983953"/>
            <a:ext cx="360040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3060628" y="2227869"/>
            <a:ext cx="360040" cy="1588"/>
          </a:xfrm>
          <a:prstGeom prst="straightConnector1">
            <a:avLst/>
          </a:prstGeom>
          <a:ln w="9525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rot="5400000">
            <a:off x="2880608" y="2407889"/>
            <a:ext cx="360040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3563890" y="2227869"/>
            <a:ext cx="360040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rot="5400000">
            <a:off x="3383870" y="2407889"/>
            <a:ext cx="360040" cy="1588"/>
          </a:xfrm>
          <a:prstGeom prst="straightConnector1">
            <a:avLst/>
          </a:prstGeom>
          <a:ln w="9525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3060628" y="1579797"/>
            <a:ext cx="360040" cy="1588"/>
          </a:xfrm>
          <a:prstGeom prst="straightConnector1">
            <a:avLst/>
          </a:prstGeom>
          <a:ln w="9525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rot="5400000">
            <a:off x="2880608" y="1759817"/>
            <a:ext cx="360040" cy="1588"/>
          </a:xfrm>
          <a:prstGeom prst="straightConnector1">
            <a:avLst/>
          </a:prstGeom>
          <a:ln w="9525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3707906" y="1579797"/>
            <a:ext cx="360040" cy="1588"/>
          </a:xfrm>
          <a:prstGeom prst="straightConnector1">
            <a:avLst/>
          </a:prstGeom>
          <a:ln w="9525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rot="5400000">
            <a:off x="3492676" y="1651805"/>
            <a:ext cx="287238" cy="144810"/>
          </a:xfrm>
          <a:prstGeom prst="straightConnector1">
            <a:avLst/>
          </a:prstGeom>
          <a:ln w="9525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1341479" y="303039"/>
            <a:ext cx="6038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Symmetry planes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parallel to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plane of projection</a:t>
            </a:r>
            <a:endParaRPr lang="zh-TW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83568" y="5334307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The presence of a 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-glide plane automatically implies a centered lattice!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0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橢圓 25"/>
          <p:cNvSpPr/>
          <p:nvPr/>
        </p:nvSpPr>
        <p:spPr>
          <a:xfrm>
            <a:off x="4940424" y="2214955"/>
            <a:ext cx="2448272" cy="51704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1951112" y="1525290"/>
            <a:ext cx="18288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2691686" y="207965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直線單箭頭接點 29"/>
          <p:cNvCxnSpPr/>
          <p:nvPr/>
        </p:nvCxnSpPr>
        <p:spPr>
          <a:xfrm>
            <a:off x="6164560" y="1566883"/>
            <a:ext cx="0" cy="923111"/>
          </a:xfrm>
          <a:prstGeom prst="straightConnector1">
            <a:avLst/>
          </a:prstGeom>
          <a:ln w="222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6164560" y="2719011"/>
            <a:ext cx="0" cy="923111"/>
          </a:xfrm>
          <a:prstGeom prst="straightConnector1">
            <a:avLst/>
          </a:prstGeom>
          <a:ln w="222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5890978" y="990819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67544" y="332656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>
              <a:spcAft>
                <a:spcPts val="0"/>
              </a:spcAft>
            </a:pP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Rotation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axis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mirror plane (planes) parallel </a:t>
            </a:r>
            <a:endParaRPr lang="en-US" altLang="zh-TW" sz="32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to it: </a:t>
            </a:r>
            <a:r>
              <a:rPr lang="en-US" altLang="zh-TW" sz="3200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Xm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直線接點 33"/>
          <p:cNvCxnSpPr>
            <a:stCxn id="28" idx="0"/>
            <a:endCxn id="28" idx="4"/>
          </p:cNvCxnSpPr>
          <p:nvPr/>
        </p:nvCxnSpPr>
        <p:spPr>
          <a:xfrm>
            <a:off x="2865512" y="1525290"/>
            <a:ext cx="0" cy="18288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V="1">
            <a:off x="5754216" y="2214955"/>
            <a:ext cx="762000" cy="496869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4022143" y="1595844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mirror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手繪多邊形 36"/>
          <p:cNvSpPr/>
          <p:nvPr/>
        </p:nvSpPr>
        <p:spPr>
          <a:xfrm>
            <a:off x="5754216" y="1808003"/>
            <a:ext cx="762000" cy="1454728"/>
          </a:xfrm>
          <a:custGeom>
            <a:avLst/>
            <a:gdLst>
              <a:gd name="connsiteX0" fmla="*/ 13854 w 762000"/>
              <a:gd name="connsiteY0" fmla="*/ 512618 h 1454728"/>
              <a:gd name="connsiteX1" fmla="*/ 762000 w 762000"/>
              <a:gd name="connsiteY1" fmla="*/ 0 h 1454728"/>
              <a:gd name="connsiteX2" fmla="*/ 720436 w 762000"/>
              <a:gd name="connsiteY2" fmla="*/ 955964 h 1454728"/>
              <a:gd name="connsiteX3" fmla="*/ 0 w 762000"/>
              <a:gd name="connsiteY3" fmla="*/ 1454728 h 1454728"/>
              <a:gd name="connsiteX4" fmla="*/ 13854 w 762000"/>
              <a:gd name="connsiteY4" fmla="*/ 512618 h 145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1454728">
                <a:moveTo>
                  <a:pt x="13854" y="512618"/>
                </a:moveTo>
                <a:lnTo>
                  <a:pt x="762000" y="0"/>
                </a:lnTo>
                <a:lnTo>
                  <a:pt x="720436" y="955964"/>
                </a:lnTo>
                <a:lnTo>
                  <a:pt x="0" y="1454728"/>
                </a:lnTo>
                <a:lnTo>
                  <a:pt x="13854" y="51261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8" name="直線單箭頭接點 37"/>
          <p:cNvCxnSpPr/>
          <p:nvPr/>
        </p:nvCxnSpPr>
        <p:spPr>
          <a:xfrm>
            <a:off x="5440835" y="1888232"/>
            <a:ext cx="571325" cy="191418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>
            <a:stCxn id="36" idx="1"/>
          </p:cNvCxnSpPr>
          <p:nvPr/>
        </p:nvCxnSpPr>
        <p:spPr>
          <a:xfrm flipH="1" flipV="1">
            <a:off x="2882786" y="1888231"/>
            <a:ext cx="1139357" cy="1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697868" y="3708321"/>
                <a:ext cx="844613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or</a:t>
                </a:r>
                <a14:m>
                  <m:oMath xmlns:m="http://schemas.openxmlformats.org/officeDocument/2006/math">
                    <m:r>
                      <a:rPr lang="zh-TW" altLang="en-US" sz="3200" i="1" dirty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zh-TW" altLang="zh-TW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TW" alt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even:</a:t>
                </a:r>
                <a:r>
                  <a:rPr lang="zh-TW" alt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for even rotation symmetry </a:t>
                </a:r>
              </a:p>
              <a:p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(refer to 4 and 5 except the rotation axis 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68" y="3708321"/>
                <a:ext cx="8446132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1804" t="-7910" r="-3030" b="-169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683568" y="5088086"/>
                <a:ext cx="813690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X2 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zh-TW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centre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altLang="zh-TW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Xm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TW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centre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same result </a:t>
                </a:r>
              </a:p>
              <a:p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(Include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odd order)</a:t>
                </a:r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088086"/>
                <a:ext cx="8136904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1873" t="-7955" b="-176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0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9512" y="116632"/>
            <a:ext cx="87849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>
              <a:spcAft>
                <a:spcPts val="0"/>
              </a:spcAft>
            </a:pPr>
            <a:r>
              <a:rPr lang="en-US" altLang="zh-TW" sz="32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Glide planes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 translation plus reflection across the glide plane</a:t>
            </a:r>
            <a:b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zh-TW" sz="32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axial glide plane (glide plane along axis)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 translation by half lattice repeat plus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09600"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reflection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----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types of axial glide plane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71600" y="4365104"/>
            <a:ext cx="65882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TW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</a:t>
            </a:r>
            <a:r>
              <a:rPr kumimoji="0" lang="en-US" alt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. a glide, b glide, c glide (a, b, c)</a:t>
            </a:r>
            <a:endParaRPr kumimoji="0" lang="en-US" altLang="zh-TW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4"/>
              <p:cNvSpPr>
                <a:spLocks noChangeArrowheads="1"/>
              </p:cNvSpPr>
              <p:nvPr/>
            </p:nvSpPr>
            <p:spPr bwMode="auto">
              <a:xfrm>
                <a:off x="983191" y="4893030"/>
                <a:ext cx="7837281" cy="13247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zh-TW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zh-TW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altLang="zh-TW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along line in plane </a:t>
                </a:r>
                <a14:m>
                  <m:oMath xmlns:m="http://schemas.openxmlformats.org/officeDocument/2006/math">
                    <m:r>
                      <a:rPr kumimoji="0" lang="en-US" altLang="zh-TW" sz="3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dirty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along 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line parallel to projection plane</a:t>
                </a:r>
                <a:r>
                  <a:rPr kumimoji="0" lang="en-US" altLang="zh-TW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3191" y="4893030"/>
                <a:ext cx="7837281" cy="1324786"/>
              </a:xfrm>
              <a:prstGeom prst="rect">
                <a:avLst/>
              </a:prstGeom>
              <a:blipFill rotWithShape="0">
                <a:blip r:embed="rId2"/>
                <a:stretch>
                  <a:fillRect l="-1944" r="-311" b="-124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21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4341" y="332656"/>
            <a:ext cx="2111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 b glide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1403648" y="755993"/>
            <a:ext cx="3384376" cy="1520878"/>
            <a:chOff x="1403648" y="755993"/>
            <a:chExt cx="3384376" cy="152087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403648" y="917430"/>
              <a:ext cx="3384376" cy="1359441"/>
              <a:chOff x="3533" y="6869"/>
              <a:chExt cx="3557" cy="1304"/>
            </a:xfrm>
          </p:grpSpPr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3533" y="6869"/>
                <a:ext cx="3557" cy="1304"/>
                <a:chOff x="3554" y="6621"/>
                <a:chExt cx="3557" cy="1304"/>
              </a:xfrm>
            </p:grpSpPr>
            <p:grpSp>
              <p:nvGrpSpPr>
                <p:cNvPr id="7" name="Group 4"/>
                <p:cNvGrpSpPr>
                  <a:grpSpLocks/>
                </p:cNvGrpSpPr>
                <p:nvPr/>
              </p:nvGrpSpPr>
              <p:grpSpPr bwMode="auto">
                <a:xfrm>
                  <a:off x="3554" y="7173"/>
                  <a:ext cx="3557" cy="752"/>
                  <a:chOff x="3546" y="6773"/>
                  <a:chExt cx="3557" cy="752"/>
                </a:xfrm>
              </p:grpSpPr>
              <p:cxnSp>
                <p:nvCxnSpPr>
                  <p:cNvPr id="11269" name="AutoShape 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46" y="6773"/>
                    <a:ext cx="3557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grpSp>
                <p:nvGrpSpPr>
                  <p:cNvPr id="12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3955" y="6875"/>
                    <a:ext cx="370" cy="325"/>
                    <a:chOff x="3955" y="6875"/>
                    <a:chExt cx="370" cy="325"/>
                  </a:xfrm>
                </p:grpSpPr>
                <p:sp>
                  <p:nvSpPr>
                    <p:cNvPr id="15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55" y="6946"/>
                      <a:ext cx="264" cy="25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1272" name="AutoShape 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214" y="6946"/>
                      <a:ext cx="111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1273" name="AutoShape 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265" y="6875"/>
                      <a:ext cx="0" cy="153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cxnSp>
                <p:nvCxnSpPr>
                  <p:cNvPr id="11274" name="AutoShape 1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833" y="6773"/>
                    <a:ext cx="0" cy="75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275" name="AutoShape 1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013" y="6773"/>
                    <a:ext cx="0" cy="75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grpSp>
                <p:nvGrpSpPr>
                  <p:cNvPr id="13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6141" y="6861"/>
                    <a:ext cx="370" cy="325"/>
                    <a:chOff x="3955" y="6875"/>
                    <a:chExt cx="370" cy="325"/>
                  </a:xfrm>
                </p:grpSpPr>
                <p:sp>
                  <p:nvSpPr>
                    <p:cNvPr id="14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55" y="6946"/>
                      <a:ext cx="264" cy="25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1278" name="AutoShape 1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214" y="6946"/>
                      <a:ext cx="111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1279" name="AutoShape 1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265" y="6875"/>
                      <a:ext cx="0" cy="153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cxnSp>
                <p:nvCxnSpPr>
                  <p:cNvPr id="11280" name="AutoShape 1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836" y="7380"/>
                    <a:ext cx="489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arrow" w="med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281" name="AutoShape 1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75" y="7380"/>
                    <a:ext cx="538" cy="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arrow" w="med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8" name="Group 18"/>
                <p:cNvGrpSpPr>
                  <a:grpSpLocks/>
                </p:cNvGrpSpPr>
                <p:nvPr/>
              </p:nvGrpSpPr>
              <p:grpSpPr bwMode="auto">
                <a:xfrm>
                  <a:off x="4868" y="6621"/>
                  <a:ext cx="561" cy="366"/>
                  <a:chOff x="3048" y="8954"/>
                  <a:chExt cx="561" cy="366"/>
                </a:xfrm>
              </p:grpSpPr>
              <p:sp>
                <p:nvSpPr>
                  <p:cNvPr id="9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48" y="8954"/>
                    <a:ext cx="561" cy="354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TW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172" y="8995"/>
                    <a:ext cx="382" cy="325"/>
                    <a:chOff x="3943" y="6875"/>
                    <a:chExt cx="382" cy="325"/>
                  </a:xfrm>
                </p:grpSpPr>
                <p:sp>
                  <p:nvSpPr>
                    <p:cNvPr id="11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3" y="6946"/>
                      <a:ext cx="264" cy="254"/>
                    </a:xfrm>
                    <a:prstGeom prst="ellipse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TW" altLang="en-US" dirty="0"/>
                    </a:p>
                  </p:txBody>
                </p:sp>
                <p:cxnSp>
                  <p:nvCxnSpPr>
                    <p:cNvPr id="11286" name="AutoShape 2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214" y="6946"/>
                      <a:ext cx="111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1287" name="AutoShape 2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265" y="6875"/>
                      <a:ext cx="0" cy="153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</p:grpSp>
          <p:sp>
            <p:nvSpPr>
              <p:cNvPr id="5" name="Oval 24"/>
              <p:cNvSpPr>
                <a:spLocks noChangeArrowheads="1"/>
              </p:cNvSpPr>
              <p:nvPr/>
            </p:nvSpPr>
            <p:spPr bwMode="auto">
              <a:xfrm>
                <a:off x="5952" y="7372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" name="Oval 25"/>
              <p:cNvSpPr>
                <a:spLocks noChangeArrowheads="1"/>
              </p:cNvSpPr>
              <p:nvPr/>
            </p:nvSpPr>
            <p:spPr bwMode="auto">
              <a:xfrm>
                <a:off x="3773" y="73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16" name="文字方塊 15"/>
            <p:cNvSpPr txBox="1"/>
            <p:nvPr/>
          </p:nvSpPr>
          <p:spPr>
            <a:xfrm>
              <a:off x="2772574" y="755993"/>
              <a:ext cx="2872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2555776" y="177281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7584" y="2351782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 graphic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symbol for the axial glide plane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along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axis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27584" y="3780329"/>
            <a:ext cx="27574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c.f.   mirror (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99" y="4615679"/>
            <a:ext cx="3201048" cy="104556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331640" y="5940569"/>
            <a:ext cx="4456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 symbol for mirror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線接點 24"/>
          <p:cNvCxnSpPr/>
          <p:nvPr/>
        </p:nvCxnSpPr>
        <p:spPr>
          <a:xfrm>
            <a:off x="899592" y="6309320"/>
            <a:ext cx="43204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6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790781" y="-15035"/>
                <a:ext cx="8245715" cy="1280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zh-TW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If the axial glide plane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zh-TW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zh-TW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altLang="zh-TW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normal to projection plane, the graphic symbol change to</a:t>
                </a:r>
                <a:endParaRPr kumimoji="0" lang="en-US" altLang="zh-TW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0781" y="-15035"/>
                <a:ext cx="8245715" cy="1280159"/>
              </a:xfrm>
              <a:prstGeom prst="rect">
                <a:avLst/>
              </a:prstGeom>
              <a:blipFill rotWithShape="0">
                <a:blip r:embed="rId3"/>
                <a:stretch>
                  <a:fillRect l="-1923" b="-147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624" y="1556792"/>
            <a:ext cx="309634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763688" y="3060249"/>
            <a:ext cx="1290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glide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5148062" y="1412777"/>
            <a:ext cx="2664921" cy="1943934"/>
            <a:chOff x="6684" y="11188"/>
            <a:chExt cx="3024" cy="2385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6684" y="11188"/>
              <a:ext cx="3024" cy="2385"/>
              <a:chOff x="6700" y="11260"/>
              <a:chExt cx="3024" cy="2385"/>
            </a:xfrm>
          </p:grpSpPr>
          <p:graphicFrame>
            <p:nvGraphicFramePr>
              <p:cNvPr id="13" name="物件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04311595"/>
                  </p:ext>
                </p:extLst>
              </p:nvPr>
            </p:nvGraphicFramePr>
            <p:xfrm>
              <a:off x="8090" y="11260"/>
              <a:ext cx="379" cy="4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05" name="方程式" r:id="rId5" imgW="114120" imgH="164880" progId="Equation.3">
                      <p:embed/>
                    </p:oleObj>
                  </mc:Choice>
                  <mc:Fallback>
                    <p:oleObj name="方程式" r:id="rId5" imgW="114120" imgH="16488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90" y="11260"/>
                            <a:ext cx="379" cy="491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物件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60509866"/>
                  </p:ext>
                </p:extLst>
              </p:nvPr>
            </p:nvGraphicFramePr>
            <p:xfrm>
              <a:off x="8621" y="11276"/>
              <a:ext cx="367" cy="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06" name="方程式" r:id="rId7" imgW="126720" imgH="164880" progId="Equation.3">
                      <p:embed/>
                    </p:oleObj>
                  </mc:Choice>
                  <mc:Fallback>
                    <p:oleObj name="方程式" r:id="rId7" imgW="126720" imgH="16488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21" y="11276"/>
                            <a:ext cx="367" cy="47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物件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137179"/>
                  </p:ext>
                </p:extLst>
              </p:nvPr>
            </p:nvGraphicFramePr>
            <p:xfrm>
              <a:off x="9342" y="12293"/>
              <a:ext cx="382" cy="5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07" name="方程式" r:id="rId9" imgW="139680" imgH="203040" progId="Equation.3">
                      <p:embed/>
                    </p:oleObj>
                  </mc:Choice>
                  <mc:Fallback>
                    <p:oleObj name="方程式" r:id="rId9" imgW="139680" imgH="20304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42" y="12293"/>
                            <a:ext cx="382" cy="55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物件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74529400"/>
                  </p:ext>
                </p:extLst>
              </p:nvPr>
            </p:nvGraphicFramePr>
            <p:xfrm>
              <a:off x="9337" y="12819"/>
              <a:ext cx="386" cy="5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08" name="方程式" r:id="rId11" imgW="139680" imgH="203040" progId="Equation.3">
                      <p:embed/>
                    </p:oleObj>
                  </mc:Choice>
                  <mc:Fallback>
                    <p:oleObj name="方程式" r:id="rId11" imgW="139680" imgH="203040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37" y="12819"/>
                            <a:ext cx="386" cy="561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物件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71215268"/>
                  </p:ext>
                </p:extLst>
              </p:nvPr>
            </p:nvGraphicFramePr>
            <p:xfrm>
              <a:off x="6700" y="12674"/>
              <a:ext cx="386" cy="5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09" name="方程式" r:id="rId13" imgW="126720" imgH="177480" progId="Equation.3">
                      <p:embed/>
                    </p:oleObj>
                  </mc:Choice>
                  <mc:Fallback>
                    <p:oleObj name="方程式" r:id="rId13" imgW="126720" imgH="177480" progId="Equation.3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00" y="12674"/>
                            <a:ext cx="386" cy="53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物件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85332846"/>
                  </p:ext>
                </p:extLst>
              </p:nvPr>
            </p:nvGraphicFramePr>
            <p:xfrm>
              <a:off x="6700" y="13252"/>
              <a:ext cx="333" cy="3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10" name="方程式" r:id="rId15" imgW="139680" imgH="164880" progId="Equation.3">
                      <p:embed/>
                    </p:oleObj>
                  </mc:Choice>
                  <mc:Fallback>
                    <p:oleObj name="方程式" r:id="rId15" imgW="139680" imgH="164880" progId="Equation.3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00" y="13252"/>
                            <a:ext cx="333" cy="393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" name="Rectangle 12" descr="寬左斜對角線"/>
            <p:cNvSpPr>
              <a:spLocks noChangeArrowheads="1"/>
            </p:cNvSpPr>
            <p:nvPr/>
          </p:nvSpPr>
          <p:spPr bwMode="auto">
            <a:xfrm>
              <a:off x="7553" y="12030"/>
              <a:ext cx="825" cy="858"/>
            </a:xfrm>
            <a:prstGeom prst="rect">
              <a:avLst/>
            </a:prstGeom>
            <a:pattFill prst="wdDnDiag">
              <a:fgClr>
                <a:srgbClr val="000000">
                  <a:alpha val="39999"/>
                </a:srgbClr>
              </a:fgClr>
              <a:bgClr>
                <a:srgbClr val="FFFFFF">
                  <a:alpha val="39999"/>
                </a:srgbClr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2400"/>
            </a:p>
          </p:txBody>
        </p:sp>
        <p:grpSp>
          <p:nvGrpSpPr>
            <p:cNvPr id="11" name="Group 13"/>
            <p:cNvGrpSpPr>
              <a:grpSpLocks/>
            </p:cNvGrpSpPr>
            <p:nvPr/>
          </p:nvGrpSpPr>
          <p:grpSpPr bwMode="auto">
            <a:xfrm>
              <a:off x="7100" y="11323"/>
              <a:ext cx="2174" cy="1912"/>
              <a:chOff x="7100" y="11323"/>
              <a:chExt cx="2174" cy="1912"/>
            </a:xfrm>
          </p:grpSpPr>
          <p:grpSp>
            <p:nvGrpSpPr>
              <p:cNvPr id="12" name="Group 14"/>
              <p:cNvGrpSpPr>
                <a:grpSpLocks/>
              </p:cNvGrpSpPr>
              <p:nvPr/>
            </p:nvGrpSpPr>
            <p:grpSpPr bwMode="auto">
              <a:xfrm>
                <a:off x="7100" y="11323"/>
                <a:ext cx="2174" cy="1912"/>
                <a:chOff x="7036" y="11243"/>
                <a:chExt cx="2174" cy="1912"/>
              </a:xfrm>
            </p:grpSpPr>
            <p:cxnSp>
              <p:nvCxnSpPr>
                <p:cNvPr id="12303" name="AutoShape 15"/>
                <p:cNvCxnSpPr>
                  <a:cxnSpLocks noChangeShapeType="1"/>
                </p:cNvCxnSpPr>
                <p:nvPr/>
              </p:nvCxnSpPr>
              <p:spPr bwMode="auto">
                <a:xfrm flipV="1">
                  <a:off x="7890" y="11243"/>
                  <a:ext cx="0" cy="128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304" name="AutoShape 16"/>
                <p:cNvCxnSpPr>
                  <a:cxnSpLocks noChangeShapeType="1"/>
                </p:cNvCxnSpPr>
                <p:nvPr/>
              </p:nvCxnSpPr>
              <p:spPr bwMode="auto">
                <a:xfrm flipH="1">
                  <a:off x="7036" y="12524"/>
                  <a:ext cx="854" cy="63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305" name="AutoShape 17"/>
                <p:cNvCxnSpPr>
                  <a:cxnSpLocks noChangeShapeType="1"/>
                </p:cNvCxnSpPr>
                <p:nvPr/>
              </p:nvCxnSpPr>
              <p:spPr bwMode="auto">
                <a:xfrm>
                  <a:off x="7890" y="12525"/>
                  <a:ext cx="132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2306" name="AutoShape 18"/>
              <p:cNvCxnSpPr>
                <a:cxnSpLocks noChangeShapeType="1"/>
              </p:cNvCxnSpPr>
              <p:nvPr/>
            </p:nvCxnSpPr>
            <p:spPr bwMode="auto">
              <a:xfrm>
                <a:off x="7823" y="12524"/>
                <a:ext cx="0" cy="18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07" name="AutoShape 19"/>
              <p:cNvCxnSpPr>
                <a:cxnSpLocks noChangeShapeType="1"/>
              </p:cNvCxnSpPr>
              <p:nvPr/>
            </p:nvCxnSpPr>
            <p:spPr bwMode="auto">
              <a:xfrm flipV="1">
                <a:off x="7823" y="12395"/>
                <a:ext cx="131" cy="12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21"/>
              <p:cNvSpPr>
                <a:spLocks noChangeArrowheads="1"/>
              </p:cNvSpPr>
              <p:nvPr/>
            </p:nvSpPr>
            <p:spPr bwMode="auto">
              <a:xfrm>
                <a:off x="5237511" y="3521692"/>
                <a:ext cx="257519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glide plane⊥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zh-TW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altLang="zh-TW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kumimoji="0" lang="en-US" altLang="zh-TW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axis</a:t>
                </a:r>
              </a:p>
            </p:txBody>
          </p:sp>
        </mc:Choice>
        <mc:Fallback xmlns="">
          <p:sp>
            <p:nvSpPr>
              <p:cNvPr id="19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7511" y="3521692"/>
                <a:ext cx="2575192" cy="461665"/>
              </a:xfrm>
              <a:prstGeom prst="rect">
                <a:avLst/>
              </a:prstGeom>
              <a:blipFill rotWithShape="0">
                <a:blip r:embed="rId17"/>
                <a:stretch>
                  <a:fillRect l="-3546" t="-10667" r="-1891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0"/>
              <p:cNvSpPr>
                <a:spLocks noChangeArrowheads="1"/>
              </p:cNvSpPr>
              <p:nvPr/>
            </p:nvSpPr>
            <p:spPr bwMode="auto">
              <a:xfrm>
                <a:off x="690310" y="4068361"/>
                <a:ext cx="4745786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If b glide plane is ⊥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zh-TW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altLang="zh-TW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kumimoji="0" lang="en-US" altLang="zh-TW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axis </a:t>
                </a:r>
                <a:endParaRPr kumimoji="0" lang="en-US" altLang="zh-TW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0310" y="4068361"/>
                <a:ext cx="4745786" cy="584775"/>
              </a:xfrm>
              <a:prstGeom prst="rect">
                <a:avLst/>
              </a:prstGeom>
              <a:blipFill rotWithShape="0">
                <a:blip r:embed="rId18"/>
                <a:stretch>
                  <a:fillRect l="-1027" t="-13542" r="-2311" b="-343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334" name="群組 12333"/>
          <p:cNvGrpSpPr/>
          <p:nvPr/>
        </p:nvGrpSpPr>
        <p:grpSpPr>
          <a:xfrm>
            <a:off x="5488227" y="4191900"/>
            <a:ext cx="2540157" cy="2405452"/>
            <a:chOff x="6350" y="-106704"/>
            <a:chExt cx="1700213" cy="1568792"/>
          </a:xfrm>
        </p:grpSpPr>
        <p:sp>
          <p:nvSpPr>
            <p:cNvPr id="12320" name="AutoShape 45" descr="寬左斜對角線"/>
            <p:cNvSpPr>
              <a:spLocks noChangeArrowheads="1"/>
            </p:cNvSpPr>
            <p:nvPr/>
          </p:nvSpPr>
          <p:spPr bwMode="auto">
            <a:xfrm>
              <a:off x="212725" y="427038"/>
              <a:ext cx="969963" cy="273050"/>
            </a:xfrm>
            <a:prstGeom prst="parallelogram">
              <a:avLst>
                <a:gd name="adj" fmla="val 88808"/>
              </a:avLst>
            </a:prstGeom>
            <a:pattFill prst="wdDnDiag">
              <a:fgClr>
                <a:srgbClr val="000000">
                  <a:alpha val="38000"/>
                </a:srgbClr>
              </a:fgClr>
              <a:bgClr>
                <a:srgbClr val="FFFFFF">
                  <a:alpha val="38000"/>
                </a:srgbClr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12321" name="Group 46"/>
            <p:cNvGrpSpPr>
              <a:grpSpLocks/>
            </p:cNvGrpSpPr>
            <p:nvPr/>
          </p:nvGrpSpPr>
          <p:grpSpPr bwMode="auto">
            <a:xfrm>
              <a:off x="6350" y="-106704"/>
              <a:ext cx="1700213" cy="1568792"/>
              <a:chOff x="3586" y="1689"/>
              <a:chExt cx="2677" cy="2470"/>
            </a:xfrm>
          </p:grpSpPr>
          <p:graphicFrame>
            <p:nvGraphicFramePr>
              <p:cNvPr id="12322" name="物件 123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27714958"/>
                  </p:ext>
                </p:extLst>
              </p:nvPr>
            </p:nvGraphicFramePr>
            <p:xfrm>
              <a:off x="4788" y="1689"/>
              <a:ext cx="337" cy="4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11" name="方程式" r:id="rId19" imgW="114120" imgH="164880" progId="Equation.3">
                      <p:embed/>
                    </p:oleObj>
                  </mc:Choice>
                  <mc:Fallback>
                    <p:oleObj name="方程式" r:id="rId19" imgW="114120" imgH="164880" progId="Equation.3">
                      <p:embed/>
                      <p:pic>
                        <p:nvPicPr>
                          <p:cNvPr id="0" name="Object 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88" y="1689"/>
                            <a:ext cx="337" cy="436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23" name="物件 12322"/>
              <p:cNvGraphicFramePr>
                <a:graphicFrameLocks noChangeAspect="1"/>
              </p:cNvGraphicFramePr>
              <p:nvPr/>
            </p:nvGraphicFramePr>
            <p:xfrm>
              <a:off x="6040" y="3126"/>
              <a:ext cx="223" cy="3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12" name="方程式" r:id="rId21" imgW="139680" imgH="203040" progId="Equation.3">
                      <p:embed/>
                    </p:oleObj>
                  </mc:Choice>
                  <mc:Fallback>
                    <p:oleObj name="方程式" r:id="rId21" imgW="139680" imgH="203040" progId="Equation.3">
                      <p:embed/>
                      <p:pic>
                        <p:nvPicPr>
                          <p:cNvPr id="0" name="Object 4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40" y="3126"/>
                            <a:ext cx="223" cy="3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24" name="物件 12323"/>
              <p:cNvGraphicFramePr>
                <a:graphicFrameLocks noChangeAspect="1"/>
              </p:cNvGraphicFramePr>
              <p:nvPr/>
            </p:nvGraphicFramePr>
            <p:xfrm>
              <a:off x="3586" y="3877"/>
              <a:ext cx="203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13" name="方程式" r:id="rId23" imgW="126720" imgH="177480" progId="Equation.3">
                      <p:embed/>
                    </p:oleObj>
                  </mc:Choice>
                  <mc:Fallback>
                    <p:oleObj name="方程式" r:id="rId23" imgW="126720" imgH="177480" progId="Equation.3">
                      <p:embed/>
                      <p:pic>
                        <p:nvPicPr>
                          <p:cNvPr id="0" name="Object 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86" y="3877"/>
                            <a:ext cx="203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2325" name="Group 50"/>
              <p:cNvGrpSpPr>
                <a:grpSpLocks/>
              </p:cNvGrpSpPr>
              <p:nvPr/>
            </p:nvGrpSpPr>
            <p:grpSpPr bwMode="auto">
              <a:xfrm>
                <a:off x="3789" y="1997"/>
                <a:ext cx="2174" cy="1912"/>
                <a:chOff x="3789" y="1997"/>
                <a:chExt cx="2174" cy="1912"/>
              </a:xfrm>
            </p:grpSpPr>
            <p:grpSp>
              <p:nvGrpSpPr>
                <p:cNvPr id="12329" name="Group 51"/>
                <p:cNvGrpSpPr>
                  <a:grpSpLocks/>
                </p:cNvGrpSpPr>
                <p:nvPr/>
              </p:nvGrpSpPr>
              <p:grpSpPr bwMode="auto">
                <a:xfrm>
                  <a:off x="3789" y="1997"/>
                  <a:ext cx="2174" cy="1912"/>
                  <a:chOff x="7036" y="11243"/>
                  <a:chExt cx="2174" cy="1912"/>
                </a:xfrm>
              </p:grpSpPr>
              <p:cxnSp>
                <p:nvCxnSpPr>
                  <p:cNvPr id="12340" name="AutoShape 5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890" y="11243"/>
                    <a:ext cx="0" cy="128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341" name="AutoShape 5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036" y="12524"/>
                    <a:ext cx="854" cy="63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342" name="AutoShape 5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890" y="12525"/>
                    <a:ext cx="132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2333" name="Group 55"/>
                <p:cNvGrpSpPr>
                  <a:grpSpLocks/>
                </p:cNvGrpSpPr>
                <p:nvPr/>
              </p:nvGrpSpPr>
              <p:grpSpPr bwMode="auto">
                <a:xfrm>
                  <a:off x="4643" y="2594"/>
                  <a:ext cx="145" cy="310"/>
                  <a:chOff x="4643" y="2594"/>
                  <a:chExt cx="145" cy="310"/>
                </a:xfrm>
              </p:grpSpPr>
              <p:cxnSp>
                <p:nvCxnSpPr>
                  <p:cNvPr id="12344" name="AutoShape 5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788" y="2594"/>
                    <a:ext cx="0" cy="18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345" name="AutoShape 5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657" y="2775"/>
                    <a:ext cx="131" cy="12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346" name="AutoShape 5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643" y="2594"/>
                    <a:ext cx="131" cy="12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</p:grpSp>
      <p:sp>
        <p:nvSpPr>
          <p:cNvPr id="12335" name="矩形 12334"/>
          <p:cNvSpPr/>
          <p:nvPr/>
        </p:nvSpPr>
        <p:spPr>
          <a:xfrm>
            <a:off x="827584" y="4869160"/>
            <a:ext cx="3308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glide plane symbol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336" name="Group 59"/>
          <p:cNvGrpSpPr>
            <a:grpSpLocks/>
          </p:cNvGrpSpPr>
          <p:nvPr/>
        </p:nvGrpSpPr>
        <p:grpSpPr bwMode="auto">
          <a:xfrm>
            <a:off x="4455142" y="5001812"/>
            <a:ext cx="375999" cy="362974"/>
            <a:chOff x="5655" y="4463"/>
            <a:chExt cx="270" cy="225"/>
          </a:xfrm>
        </p:grpSpPr>
        <p:cxnSp>
          <p:nvCxnSpPr>
            <p:cNvPr id="12348" name="AutoShape 60"/>
            <p:cNvCxnSpPr>
              <a:cxnSpLocks noChangeShapeType="1"/>
            </p:cNvCxnSpPr>
            <p:nvPr/>
          </p:nvCxnSpPr>
          <p:spPr bwMode="auto">
            <a:xfrm>
              <a:off x="5655" y="4463"/>
              <a:ext cx="0" cy="225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49" name="AutoShape 61"/>
            <p:cNvCxnSpPr>
              <a:cxnSpLocks noChangeShapeType="1"/>
            </p:cNvCxnSpPr>
            <p:nvPr/>
          </p:nvCxnSpPr>
          <p:spPr bwMode="auto">
            <a:xfrm>
              <a:off x="5655" y="4463"/>
              <a:ext cx="270" cy="0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1318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63688" y="477349"/>
            <a:ext cx="3096344" cy="1032605"/>
            <a:chOff x="3628" y="5129"/>
            <a:chExt cx="2587" cy="74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034" y="5129"/>
              <a:ext cx="2181" cy="744"/>
              <a:chOff x="4034" y="5129"/>
              <a:chExt cx="2181" cy="744"/>
            </a:xfrm>
          </p:grpSpPr>
          <p:cxnSp>
            <p:nvCxnSpPr>
              <p:cNvPr id="13316" name="AutoShape 4"/>
              <p:cNvCxnSpPr>
                <a:cxnSpLocks noChangeShapeType="1"/>
              </p:cNvCxnSpPr>
              <p:nvPr/>
            </p:nvCxnSpPr>
            <p:spPr bwMode="auto">
              <a:xfrm>
                <a:off x="4081" y="5130"/>
                <a:ext cx="1" cy="29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17" name="AutoShape 5"/>
              <p:cNvCxnSpPr>
                <a:cxnSpLocks noChangeShapeType="1"/>
              </p:cNvCxnSpPr>
              <p:nvPr/>
            </p:nvCxnSpPr>
            <p:spPr bwMode="auto">
              <a:xfrm flipH="1">
                <a:off x="4060" y="5282"/>
                <a:ext cx="489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18" name="AutoShape 6"/>
              <p:cNvCxnSpPr>
                <a:cxnSpLocks noChangeShapeType="1"/>
              </p:cNvCxnSpPr>
              <p:nvPr/>
            </p:nvCxnSpPr>
            <p:spPr bwMode="auto">
              <a:xfrm>
                <a:off x="5188" y="5280"/>
                <a:ext cx="538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" name="Oval 7"/>
              <p:cNvSpPr>
                <a:spLocks noChangeArrowheads="1"/>
              </p:cNvSpPr>
              <p:nvPr/>
            </p:nvSpPr>
            <p:spPr bwMode="auto">
              <a:xfrm>
                <a:off x="5653" y="5426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" name="Oval 8"/>
              <p:cNvSpPr>
                <a:spLocks noChangeArrowheads="1"/>
              </p:cNvSpPr>
              <p:nvPr/>
            </p:nvSpPr>
            <p:spPr bwMode="auto">
              <a:xfrm>
                <a:off x="4034" y="5431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grpSp>
            <p:nvGrpSpPr>
              <p:cNvPr id="7" name="Group 9"/>
              <p:cNvGrpSpPr>
                <a:grpSpLocks/>
              </p:cNvGrpSpPr>
              <p:nvPr/>
            </p:nvGrpSpPr>
            <p:grpSpPr bwMode="auto">
              <a:xfrm>
                <a:off x="4241" y="5507"/>
                <a:ext cx="1974" cy="366"/>
                <a:chOff x="4105" y="5387"/>
                <a:chExt cx="1974" cy="366"/>
              </a:xfrm>
            </p:grpSpPr>
            <p:grpSp>
              <p:nvGrpSpPr>
                <p:cNvPr id="8" name="Group 10"/>
                <p:cNvGrpSpPr>
                  <a:grpSpLocks/>
                </p:cNvGrpSpPr>
                <p:nvPr/>
              </p:nvGrpSpPr>
              <p:grpSpPr bwMode="auto">
                <a:xfrm>
                  <a:off x="5709" y="5427"/>
                  <a:ext cx="370" cy="325"/>
                  <a:chOff x="3955" y="6875"/>
                  <a:chExt cx="370" cy="325"/>
                </a:xfrm>
              </p:grpSpPr>
              <p:sp>
                <p:nvSpPr>
                  <p:cNvPr id="15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3955" y="6946"/>
                    <a:ext cx="264" cy="254"/>
                  </a:xfrm>
                  <a:prstGeom prst="ellipse">
                    <a:avLst/>
                  </a:prstGeom>
                  <a:solidFill>
                    <a:srgbClr val="FFFFFF">
                      <a:alpha val="0"/>
                    </a:srgb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cxnSp>
                <p:nvCxnSpPr>
                  <p:cNvPr id="13324" name="AutoShape 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214" y="6946"/>
                    <a:ext cx="111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3325" name="AutoShape 1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265" y="6875"/>
                    <a:ext cx="0" cy="15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9" name="Group 14"/>
                <p:cNvGrpSpPr>
                  <a:grpSpLocks/>
                </p:cNvGrpSpPr>
                <p:nvPr/>
              </p:nvGrpSpPr>
              <p:grpSpPr bwMode="auto">
                <a:xfrm>
                  <a:off x="4105" y="5427"/>
                  <a:ext cx="370" cy="325"/>
                  <a:chOff x="3955" y="6875"/>
                  <a:chExt cx="370" cy="325"/>
                </a:xfrm>
              </p:grpSpPr>
              <p:sp>
                <p:nvSpPr>
                  <p:cNvPr id="14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3955" y="6946"/>
                    <a:ext cx="264" cy="254"/>
                  </a:xfrm>
                  <a:prstGeom prst="ellipse">
                    <a:avLst/>
                  </a:prstGeom>
                  <a:solidFill>
                    <a:srgbClr val="FFFFFF">
                      <a:alpha val="0"/>
                    </a:srgb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TW" altLang="en-US"/>
                  </a:p>
                </p:txBody>
              </p:sp>
              <p:cxnSp>
                <p:nvCxnSpPr>
                  <p:cNvPr id="13328" name="AutoShape 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214" y="6946"/>
                    <a:ext cx="111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3329" name="AutoShape 1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265" y="6875"/>
                    <a:ext cx="0" cy="15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0" name="Group 18"/>
                <p:cNvGrpSpPr>
                  <a:grpSpLocks/>
                </p:cNvGrpSpPr>
                <p:nvPr/>
              </p:nvGrpSpPr>
              <p:grpSpPr bwMode="auto">
                <a:xfrm>
                  <a:off x="4795" y="5387"/>
                  <a:ext cx="561" cy="366"/>
                  <a:chOff x="4583" y="6863"/>
                  <a:chExt cx="561" cy="366"/>
                </a:xfrm>
              </p:grpSpPr>
              <p:sp>
                <p:nvSpPr>
                  <p:cNvPr id="11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3" y="6863"/>
                    <a:ext cx="561" cy="26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TW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2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4727" y="6975"/>
                    <a:ext cx="362" cy="254"/>
                    <a:chOff x="4727" y="6975"/>
                    <a:chExt cx="362" cy="254"/>
                  </a:xfrm>
                </p:grpSpPr>
                <p:cxnSp>
                  <p:nvCxnSpPr>
                    <p:cNvPr id="13333" name="AutoShape 2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978" y="6975"/>
                      <a:ext cx="111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3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27" y="6975"/>
                      <a:ext cx="264" cy="254"/>
                    </a:xfrm>
                    <a:prstGeom prst="ellipse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  <p:cxnSp>
            <p:nvCxnSpPr>
              <p:cNvPr id="13335" name="AutoShape 23"/>
              <p:cNvCxnSpPr>
                <a:cxnSpLocks noChangeShapeType="1"/>
              </p:cNvCxnSpPr>
              <p:nvPr/>
            </p:nvCxnSpPr>
            <p:spPr bwMode="auto">
              <a:xfrm>
                <a:off x="5689" y="5129"/>
                <a:ext cx="1" cy="29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3628" y="5394"/>
              <a:ext cx="270" cy="225"/>
              <a:chOff x="5655" y="4463"/>
              <a:chExt cx="270" cy="225"/>
            </a:xfrm>
          </p:grpSpPr>
          <p:cxnSp>
            <p:nvCxnSpPr>
              <p:cNvPr id="13337" name="AutoShape 25"/>
              <p:cNvCxnSpPr>
                <a:cxnSpLocks noChangeShapeType="1"/>
              </p:cNvCxnSpPr>
              <p:nvPr/>
            </p:nvCxnSpPr>
            <p:spPr bwMode="auto">
              <a:xfrm>
                <a:off x="5655" y="4463"/>
                <a:ext cx="0" cy="2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38" name="AutoShape 26"/>
              <p:cNvCxnSpPr>
                <a:cxnSpLocks noChangeShapeType="1"/>
              </p:cNvCxnSpPr>
              <p:nvPr/>
            </p:nvCxnSpPr>
            <p:spPr bwMode="auto">
              <a:xfrm>
                <a:off x="5655" y="4463"/>
                <a:ext cx="27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6" name="文字方塊 15"/>
          <p:cNvSpPr txBox="1"/>
          <p:nvPr/>
        </p:nvSpPr>
        <p:spPr>
          <a:xfrm>
            <a:off x="3030021" y="396627"/>
            <a:ext cx="408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491880" y="909394"/>
            <a:ext cx="303980" cy="584775"/>
          </a:xfrm>
          <a:prstGeom prst="rect">
            <a:avLst/>
          </a:prstGeom>
          <a:noFill/>
        </p:spPr>
        <p:txBody>
          <a:bodyPr wrap="none" lIns="108000" rtlCol="0" anchor="t" anchorCtr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986041" y="1700808"/>
            <a:ext cx="4528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underneath the glide plane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線單箭頭接點 19"/>
          <p:cNvCxnSpPr>
            <a:endCxn id="13" idx="4"/>
          </p:cNvCxnSpPr>
          <p:nvPr/>
        </p:nvCxnSpPr>
        <p:spPr>
          <a:xfrm flipH="1" flipV="1">
            <a:off x="3653571" y="1509954"/>
            <a:ext cx="142289" cy="29649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28"/>
              <p:cNvSpPr>
                <a:spLocks noChangeArrowheads="1"/>
              </p:cNvSpPr>
              <p:nvPr/>
            </p:nvSpPr>
            <p:spPr bwMode="auto">
              <a:xfrm>
                <a:off x="807701" y="2564904"/>
                <a:ext cx="3950120" cy="7486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zh-TW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c glide: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zh-TW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kumimoji="0" lang="en-US" altLang="zh-TW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altLang="zh-TW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along 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z axis</a:t>
                </a:r>
                <a:r>
                  <a:rPr kumimoji="0" lang="en-US" altLang="zh-TW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</a:t>
                </a:r>
                <a:endParaRPr kumimoji="0" lang="en-US" altLang="zh-TW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7701" y="2564904"/>
                <a:ext cx="3950120" cy="748666"/>
              </a:xfrm>
              <a:prstGeom prst="rect">
                <a:avLst/>
              </a:prstGeom>
              <a:blipFill rotWithShape="0">
                <a:blip r:embed="rId2"/>
                <a:stretch>
                  <a:fillRect l="-3858" t="-4065" b="-105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1220097" y="3527470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2"/>
              <p:cNvSpPr>
                <a:spLocks noChangeArrowheads="1"/>
              </p:cNvSpPr>
              <p:nvPr/>
            </p:nvSpPr>
            <p:spPr bwMode="auto">
              <a:xfrm>
                <a:off x="827584" y="3926143"/>
                <a:ext cx="7025385" cy="799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zh-TW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kumimoji="0" lang="en-US" altLang="zh-TW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en-US" altLang="zh-TW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kumimoji="0" lang="en-US" altLang="zh-TW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en-US" altLang="zh-TW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kumimoji="0" lang="en-US" altLang="zh-TW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altLang="zh-TW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along [111] on </a:t>
                </a:r>
                <a:r>
                  <a:rPr kumimoji="0" lang="en-US" altLang="zh-TW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rhombohedral</a:t>
                </a:r>
                <a:r>
                  <a:rPr kumimoji="0" lang="en-US" altLang="zh-TW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axis</a:t>
                </a:r>
                <a:r>
                  <a:rPr kumimoji="0" lang="en-US" altLang="zh-TW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3926143"/>
                <a:ext cx="7025385" cy="799001"/>
              </a:xfrm>
              <a:prstGeom prst="rect">
                <a:avLst/>
              </a:prstGeom>
              <a:blipFill rotWithShape="0">
                <a:blip r:embed="rId3"/>
                <a:stretch>
                  <a:fillRect b="-106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/>
          <p:cNvSpPr txBox="1"/>
          <p:nvPr/>
        </p:nvSpPr>
        <p:spPr>
          <a:xfrm>
            <a:off x="877542" y="331357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332656"/>
            <a:ext cx="3626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sz="3200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Diagonal </a:t>
            </a:r>
            <a:r>
              <a:rPr lang="en-US" altLang="zh-TW" sz="32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glide (n)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899592" y="1052736"/>
                <a:ext cx="8214813" cy="799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(tetragonal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cubic system)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052736"/>
                <a:ext cx="8214813" cy="799001"/>
              </a:xfrm>
              <a:prstGeom prst="rect">
                <a:avLst/>
              </a:prstGeom>
              <a:blipFill rotWithShape="0">
                <a:blip r:embed="rId3"/>
                <a:stretch>
                  <a:fillRect r="-817" b="-99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947338" y="2005267"/>
            <a:ext cx="80171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glide plane is perpendicular to the drawing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 (</a:t>
            </a:r>
            <a:r>
              <a:rPr lang="en-US" altLang="zh-TW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plane), the graphic symbol is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199348"/>
              </p:ext>
            </p:extLst>
          </p:nvPr>
        </p:nvGraphicFramePr>
        <p:xfrm>
          <a:off x="3381611" y="3236015"/>
          <a:ext cx="2846573" cy="409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" name="點陣圖影像" r:id="rId4" imgW="819048" imgH="161990" progId="Paint.Picture">
                  <p:embed/>
                </p:oleObj>
              </mc:Choice>
              <mc:Fallback>
                <p:oleObj name="點陣圖影像" r:id="rId4" imgW="819048" imgH="16199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611" y="3236015"/>
                        <a:ext cx="2846573" cy="4090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971600" y="3763766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glide plane is parallel to the drawing plane, the graphic symbol is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148064" y="4464746"/>
            <a:ext cx="792088" cy="692446"/>
            <a:chOff x="4380" y="11708"/>
            <a:chExt cx="728" cy="592"/>
          </a:xfrm>
        </p:grpSpPr>
        <p:cxnSp>
          <p:nvCxnSpPr>
            <p:cNvPr id="14340" name="AutoShape 4"/>
            <p:cNvCxnSpPr>
              <a:cxnSpLocks noChangeShapeType="1"/>
            </p:cNvCxnSpPr>
            <p:nvPr/>
          </p:nvCxnSpPr>
          <p:spPr bwMode="auto">
            <a:xfrm>
              <a:off x="4387" y="11708"/>
              <a:ext cx="721" cy="0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1" name="AutoShape 5"/>
            <p:cNvCxnSpPr>
              <a:cxnSpLocks noChangeShapeType="1"/>
            </p:cNvCxnSpPr>
            <p:nvPr/>
          </p:nvCxnSpPr>
          <p:spPr bwMode="auto">
            <a:xfrm>
              <a:off x="4380" y="11708"/>
              <a:ext cx="0" cy="592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2" name="AutoShape 6"/>
            <p:cNvCxnSpPr>
              <a:cxnSpLocks noChangeShapeType="1"/>
            </p:cNvCxnSpPr>
            <p:nvPr/>
          </p:nvCxnSpPr>
          <p:spPr bwMode="auto">
            <a:xfrm>
              <a:off x="4380" y="11708"/>
              <a:ext cx="394" cy="360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24018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260648"/>
            <a:ext cx="3762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Diamond 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glide (d)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971600" y="1052736"/>
                <a:ext cx="6324232" cy="799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tetragonal, cubic system)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052736"/>
                <a:ext cx="6324232" cy="799001"/>
              </a:xfrm>
              <a:prstGeom prst="rect">
                <a:avLst/>
              </a:prstGeom>
              <a:blipFill rotWithShape="0">
                <a:blip r:embed="rId3"/>
                <a:stretch>
                  <a:fillRect r="-1349" b="-99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757739"/>
              </p:ext>
            </p:extLst>
          </p:nvPr>
        </p:nvGraphicFramePr>
        <p:xfrm>
          <a:off x="1835696" y="1945533"/>
          <a:ext cx="1656184" cy="907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9" name="點陣圖影像" r:id="rId4" imgW="447856" imgH="247685" progId="Paint.Picture">
                  <p:embed/>
                </p:oleObj>
              </mc:Choice>
              <mc:Fallback>
                <p:oleObj name="點陣圖影像" r:id="rId4" imgW="447856" imgH="24768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945533"/>
                        <a:ext cx="1656184" cy="9074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833374" y="3927926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Glide plane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rot="10800000">
            <a:off x="5118995" y="5213810"/>
            <a:ext cx="285752" cy="1588"/>
          </a:xfrm>
          <a:prstGeom prst="straightConnector1">
            <a:avLst/>
          </a:prstGeom>
          <a:ln w="2222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5619060" y="4928058"/>
            <a:ext cx="2345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Glide direction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4618928" y="4070802"/>
            <a:ext cx="1245599" cy="353432"/>
          </a:xfrm>
          <a:custGeom>
            <a:avLst/>
            <a:gdLst>
              <a:gd name="connsiteX0" fmla="*/ 1572768 w 3867912"/>
              <a:gd name="connsiteY0" fmla="*/ 0 h 1069848"/>
              <a:gd name="connsiteX1" fmla="*/ 0 w 3867912"/>
              <a:gd name="connsiteY1" fmla="*/ 649224 h 1069848"/>
              <a:gd name="connsiteX2" fmla="*/ 2276856 w 3867912"/>
              <a:gd name="connsiteY2" fmla="*/ 1069848 h 1069848"/>
              <a:gd name="connsiteX3" fmla="*/ 3867912 w 3867912"/>
              <a:gd name="connsiteY3" fmla="*/ 420624 h 1069848"/>
              <a:gd name="connsiteX4" fmla="*/ 1572768 w 3867912"/>
              <a:gd name="connsiteY4" fmla="*/ 0 h 106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912" h="1069848">
                <a:moveTo>
                  <a:pt x="1572768" y="0"/>
                </a:moveTo>
                <a:lnTo>
                  <a:pt x="0" y="649224"/>
                </a:lnTo>
                <a:lnTo>
                  <a:pt x="2276856" y="1069848"/>
                </a:lnTo>
                <a:lnTo>
                  <a:pt x="3867912" y="420624"/>
                </a:lnTo>
                <a:lnTo>
                  <a:pt x="1572768" y="0"/>
                </a:lnTo>
                <a:close/>
              </a:path>
            </a:pathLst>
          </a:custGeom>
          <a:solidFill>
            <a:schemeClr val="accent4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1475656" y="3284984"/>
            <a:ext cx="2714644" cy="2643206"/>
            <a:chOff x="1571604" y="714356"/>
            <a:chExt cx="5429288" cy="5286412"/>
          </a:xfrm>
        </p:grpSpPr>
        <p:sp>
          <p:nvSpPr>
            <p:cNvPr id="11" name="手繪多邊形 10"/>
            <p:cNvSpPr/>
            <p:nvPr/>
          </p:nvSpPr>
          <p:spPr>
            <a:xfrm>
              <a:off x="1753386" y="3808429"/>
              <a:ext cx="4996206" cy="1555423"/>
            </a:xfrm>
            <a:custGeom>
              <a:avLst/>
              <a:gdLst>
                <a:gd name="connsiteX0" fmla="*/ 2045616 w 4996206"/>
                <a:gd name="connsiteY0" fmla="*/ 0 h 1555423"/>
                <a:gd name="connsiteX1" fmla="*/ 0 w 4996206"/>
                <a:gd name="connsiteY1" fmla="*/ 961534 h 1555423"/>
                <a:gd name="connsiteX2" fmla="*/ 2950589 w 4996206"/>
                <a:gd name="connsiteY2" fmla="*/ 1555423 h 1555423"/>
                <a:gd name="connsiteX3" fmla="*/ 4996206 w 4996206"/>
                <a:gd name="connsiteY3" fmla="*/ 546755 h 1555423"/>
                <a:gd name="connsiteX4" fmla="*/ 2045616 w 4996206"/>
                <a:gd name="connsiteY4" fmla="*/ 0 h 155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6206" h="1555423">
                  <a:moveTo>
                    <a:pt x="2045616" y="0"/>
                  </a:moveTo>
                  <a:lnTo>
                    <a:pt x="0" y="961534"/>
                  </a:lnTo>
                  <a:lnTo>
                    <a:pt x="2950589" y="1555423"/>
                  </a:lnTo>
                  <a:lnTo>
                    <a:pt x="4996206" y="546755"/>
                  </a:lnTo>
                  <a:lnTo>
                    <a:pt x="2045616" y="0"/>
                  </a:lnTo>
                  <a:close/>
                </a:path>
              </a:pathLst>
            </a:custGeom>
            <a:solidFill>
              <a:schemeClr val="accent4">
                <a:lumMod val="5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3780128" y="928320"/>
              <a:ext cx="3036720" cy="566401"/>
            </a:xfrm>
            <a:prstGeom prst="line">
              <a:avLst/>
            </a:prstGeom>
            <a:ln w="222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rot="10800000" flipV="1">
              <a:off x="4700346" y="1494722"/>
              <a:ext cx="2116502" cy="944002"/>
            </a:xfrm>
            <a:prstGeom prst="line">
              <a:avLst/>
            </a:prstGeom>
            <a:ln w="222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1847669" y="1872323"/>
              <a:ext cx="2852677" cy="566401"/>
            </a:xfrm>
            <a:prstGeom prst="line">
              <a:avLst/>
            </a:prstGeom>
            <a:ln w="222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 rot="10800000" flipV="1">
              <a:off x="1755648" y="928320"/>
              <a:ext cx="2024480" cy="944002"/>
            </a:xfrm>
            <a:prstGeom prst="line">
              <a:avLst/>
            </a:prstGeom>
            <a:ln w="222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10800000" flipV="1">
              <a:off x="4700346" y="4893129"/>
              <a:ext cx="2024480" cy="944002"/>
            </a:xfrm>
            <a:prstGeom prst="line">
              <a:avLst/>
            </a:prstGeom>
            <a:ln w="222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1755648" y="5270730"/>
              <a:ext cx="2944699" cy="566401"/>
            </a:xfrm>
            <a:prstGeom prst="line">
              <a:avLst/>
            </a:prstGeom>
            <a:ln w="222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rot="5400000">
              <a:off x="56955" y="3571015"/>
              <a:ext cx="3398408" cy="1023"/>
            </a:xfrm>
            <a:prstGeom prst="line">
              <a:avLst/>
            </a:prstGeom>
            <a:ln w="222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 rot="5400000">
              <a:off x="2081435" y="2627013"/>
              <a:ext cx="3398408" cy="1023"/>
            </a:xfrm>
            <a:prstGeom prst="line">
              <a:avLst/>
            </a:prstGeom>
            <a:ln w="222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5400000">
              <a:off x="3001654" y="4137416"/>
              <a:ext cx="3398408" cy="1023"/>
            </a:xfrm>
            <a:prstGeom prst="line">
              <a:avLst/>
            </a:prstGeom>
            <a:ln w="222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5400000">
              <a:off x="5072145" y="3147403"/>
              <a:ext cx="3398408" cy="93045"/>
            </a:xfrm>
            <a:prstGeom prst="line">
              <a:avLst/>
            </a:prstGeom>
            <a:ln w="222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 rot="16200000" flipV="1">
              <a:off x="3258548" y="1449900"/>
              <a:ext cx="1227203" cy="1840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 rot="5400000">
              <a:off x="2941230" y="1957018"/>
              <a:ext cx="849601" cy="11962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3964172" y="2130359"/>
              <a:ext cx="1288306" cy="6608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 rot="5400000" flipH="1" flipV="1">
              <a:off x="3866204" y="1781490"/>
              <a:ext cx="472001" cy="2760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 rot="16200000" flipV="1">
              <a:off x="2240016" y="3614812"/>
              <a:ext cx="1239788" cy="1840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 rot="5400000" flipH="1">
              <a:off x="3718658" y="2205102"/>
              <a:ext cx="1227203" cy="1840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3780128" y="4326728"/>
              <a:ext cx="3036720" cy="566401"/>
            </a:xfrm>
            <a:prstGeom prst="line">
              <a:avLst/>
            </a:prstGeom>
            <a:ln w="222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 flipV="1">
              <a:off x="1714480" y="4357694"/>
              <a:ext cx="5000660" cy="42607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 rot="5400000" flipH="1" flipV="1">
              <a:off x="4373513" y="2464329"/>
              <a:ext cx="377602" cy="276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 rot="5400000">
              <a:off x="3354138" y="2665020"/>
              <a:ext cx="944002" cy="11962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4424281" y="2791161"/>
              <a:ext cx="1380327" cy="780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rot="5400000">
              <a:off x="5430575" y="3644330"/>
              <a:ext cx="472001" cy="2760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rot="16200000" flipH="1">
              <a:off x="5701884" y="3845024"/>
              <a:ext cx="849602" cy="11962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rot="16200000" flipH="1">
              <a:off x="4776909" y="3266731"/>
              <a:ext cx="1227203" cy="2760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rot="5400000">
              <a:off x="4365189" y="3893412"/>
              <a:ext cx="1038402" cy="12883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rot="5400000" flipH="1" flipV="1">
              <a:off x="2806764" y="3880331"/>
              <a:ext cx="566401" cy="2760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rot="10800000" flipV="1">
              <a:off x="1755649" y="4301564"/>
              <a:ext cx="2024480" cy="944002"/>
            </a:xfrm>
            <a:prstGeom prst="line">
              <a:avLst/>
            </a:prstGeom>
            <a:ln w="222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rot="16200000" flipH="1">
              <a:off x="3218483" y="4035012"/>
              <a:ext cx="755202" cy="12883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rot="5400000">
              <a:off x="1881788" y="4175423"/>
              <a:ext cx="944002" cy="11962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橢圓 40"/>
            <p:cNvSpPr/>
            <p:nvPr/>
          </p:nvSpPr>
          <p:spPr>
            <a:xfrm>
              <a:off x="3596084" y="714356"/>
              <a:ext cx="368087" cy="3776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橢圓 41"/>
            <p:cNvSpPr/>
            <p:nvPr/>
          </p:nvSpPr>
          <p:spPr>
            <a:xfrm>
              <a:off x="1571604" y="1658358"/>
              <a:ext cx="368087" cy="3776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橢圓 42"/>
            <p:cNvSpPr/>
            <p:nvPr/>
          </p:nvSpPr>
          <p:spPr>
            <a:xfrm>
              <a:off x="6632805" y="1280757"/>
              <a:ext cx="368087" cy="3776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橢圓 43"/>
            <p:cNvSpPr/>
            <p:nvPr/>
          </p:nvSpPr>
          <p:spPr>
            <a:xfrm>
              <a:off x="3596084" y="4112764"/>
              <a:ext cx="368087" cy="3776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橢圓 44"/>
            <p:cNvSpPr/>
            <p:nvPr/>
          </p:nvSpPr>
          <p:spPr>
            <a:xfrm>
              <a:off x="1571604" y="5056766"/>
              <a:ext cx="368087" cy="3776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橢圓 45"/>
            <p:cNvSpPr/>
            <p:nvPr/>
          </p:nvSpPr>
          <p:spPr>
            <a:xfrm>
              <a:off x="4516303" y="2224759"/>
              <a:ext cx="368087" cy="3776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橢圓 46"/>
            <p:cNvSpPr/>
            <p:nvPr/>
          </p:nvSpPr>
          <p:spPr>
            <a:xfrm>
              <a:off x="4056193" y="1469558"/>
              <a:ext cx="368087" cy="3776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橢圓 47"/>
            <p:cNvSpPr/>
            <p:nvPr/>
          </p:nvSpPr>
          <p:spPr>
            <a:xfrm>
              <a:off x="2583844" y="2791161"/>
              <a:ext cx="368087" cy="3776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橢圓 48"/>
            <p:cNvSpPr/>
            <p:nvPr/>
          </p:nvSpPr>
          <p:spPr>
            <a:xfrm>
              <a:off x="6540783" y="4679165"/>
              <a:ext cx="368087" cy="3776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橢圓 49"/>
            <p:cNvSpPr/>
            <p:nvPr/>
          </p:nvSpPr>
          <p:spPr>
            <a:xfrm>
              <a:off x="4516303" y="5623167"/>
              <a:ext cx="368087" cy="3776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橢圓 50"/>
            <p:cNvSpPr/>
            <p:nvPr/>
          </p:nvSpPr>
          <p:spPr>
            <a:xfrm>
              <a:off x="5068434" y="2602360"/>
              <a:ext cx="368087" cy="3776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橢圓 51"/>
            <p:cNvSpPr/>
            <p:nvPr/>
          </p:nvSpPr>
          <p:spPr>
            <a:xfrm>
              <a:off x="4240237" y="2696761"/>
              <a:ext cx="368087" cy="3776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橢圓 52"/>
            <p:cNvSpPr/>
            <p:nvPr/>
          </p:nvSpPr>
          <p:spPr>
            <a:xfrm>
              <a:off x="3043953" y="3451962"/>
              <a:ext cx="368087" cy="3776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橢圓 53"/>
            <p:cNvSpPr/>
            <p:nvPr/>
          </p:nvSpPr>
          <p:spPr>
            <a:xfrm>
              <a:off x="2767888" y="4071942"/>
              <a:ext cx="368087" cy="3776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橢圓 54"/>
            <p:cNvSpPr/>
            <p:nvPr/>
          </p:nvSpPr>
          <p:spPr>
            <a:xfrm>
              <a:off x="4056193" y="4867965"/>
              <a:ext cx="368087" cy="3776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橢圓 55"/>
            <p:cNvSpPr/>
            <p:nvPr/>
          </p:nvSpPr>
          <p:spPr>
            <a:xfrm>
              <a:off x="5346921" y="3857628"/>
              <a:ext cx="368087" cy="3776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橢圓 56"/>
            <p:cNvSpPr/>
            <p:nvPr/>
          </p:nvSpPr>
          <p:spPr>
            <a:xfrm>
              <a:off x="5620565" y="3357562"/>
              <a:ext cx="368087" cy="3776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橢圓 57"/>
            <p:cNvSpPr/>
            <p:nvPr/>
          </p:nvSpPr>
          <p:spPr>
            <a:xfrm>
              <a:off x="3792396" y="1941559"/>
              <a:ext cx="368087" cy="3776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9" name="直線接點 58"/>
            <p:cNvCxnSpPr>
              <a:endCxn id="45" idx="0"/>
            </p:cNvCxnSpPr>
            <p:nvPr/>
          </p:nvCxnSpPr>
          <p:spPr>
            <a:xfrm>
              <a:off x="1755648" y="4781866"/>
              <a:ext cx="1588" cy="274900"/>
            </a:xfrm>
            <a:prstGeom prst="line">
              <a:avLst/>
            </a:prstGeom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>
              <a:off x="4214810" y="4582860"/>
              <a:ext cx="1588" cy="274900"/>
            </a:xfrm>
            <a:prstGeom prst="line">
              <a:avLst/>
            </a:prstGeom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 rot="16200000" flipH="1">
              <a:off x="2827989" y="4530069"/>
              <a:ext cx="203462" cy="1588"/>
            </a:xfrm>
            <a:prstGeom prst="line">
              <a:avLst/>
            </a:prstGeom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>
              <a:off x="5500694" y="4214818"/>
              <a:ext cx="1588" cy="274900"/>
            </a:xfrm>
            <a:prstGeom prst="line">
              <a:avLst/>
            </a:prstGeom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85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020758"/>
              </p:ext>
            </p:extLst>
          </p:nvPr>
        </p:nvGraphicFramePr>
        <p:xfrm>
          <a:off x="539552" y="699820"/>
          <a:ext cx="8064896" cy="5969540"/>
        </p:xfrm>
        <a:graphic>
          <a:graphicData uri="http://schemas.openxmlformats.org/drawingml/2006/table">
            <a:tbl>
              <a:tblPr/>
              <a:tblGrid>
                <a:gridCol w="2016224"/>
                <a:gridCol w="2016224"/>
                <a:gridCol w="2016224"/>
                <a:gridCol w="2016224"/>
              </a:tblGrid>
              <a:tr h="3160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Symmetry Element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Graphical Symbol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Translation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Symbol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035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Identity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en-US" altLang="zh-TW" sz="20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0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2-fold ⊥ page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en-US" altLang="zh-TW" sz="20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0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2-fold in page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en-US" altLang="zh-TW" sz="20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0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nl-NL" altLang="zh-TW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sub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⊥ page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>
                          <a:latin typeface="Times New Roman" pitchFamily="18" charset="0"/>
                          <a:cs typeface="Times New Roman" pitchFamily="18" charset="0"/>
                        </a:rPr>
                        <a:t>1/2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en-US" altLang="zh-TW" sz="20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altLang="zh-TW" sz="2000" baseline="-250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035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sub 1 </a:t>
                      </a:r>
                      <a:r>
                        <a:rPr lang="nl-NL" sz="2000" dirty="0">
                          <a:latin typeface="Times New Roman" pitchFamily="18" charset="0"/>
                          <a:cs typeface="Times New Roman" pitchFamily="18" charset="0"/>
                        </a:rPr>
                        <a:t>in page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>
                          <a:latin typeface="Times New Roman" pitchFamily="18" charset="0"/>
                          <a:cs typeface="Times New Roman" pitchFamily="18" charset="0"/>
                        </a:rPr>
                        <a:t>1/2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en-US" altLang="zh-TW" sz="20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altLang="zh-TW" sz="2000" baseline="-250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035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3-fold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en-US" altLang="zh-TW" sz="20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0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 sub 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>
                          <a:latin typeface="Times New Roman" pitchFamily="18" charset="0"/>
                          <a:cs typeface="Times New Roman" pitchFamily="18" charset="0"/>
                        </a:rPr>
                        <a:t>1/3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en-US" altLang="zh-TW" sz="20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altLang="zh-TW" sz="2000" baseline="-250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0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 sub 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>
                          <a:latin typeface="Times New Roman" pitchFamily="18" charset="0"/>
                          <a:cs typeface="Times New Roman" pitchFamily="18" charset="0"/>
                        </a:rPr>
                        <a:t>2/3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en-US" altLang="zh-TW" sz="20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altLang="zh-TW" sz="2000" baseline="-250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0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4-fold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en-US" altLang="zh-TW" sz="20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0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 sub 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>
                          <a:latin typeface="Times New Roman" pitchFamily="18" charset="0"/>
                          <a:cs typeface="Times New Roman" pitchFamily="18" charset="0"/>
                        </a:rPr>
                        <a:t>1/4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en-US" altLang="zh-TW" sz="20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altLang="zh-TW" sz="2000" baseline="-250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0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 sub 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>
                          <a:latin typeface="Times New Roman" pitchFamily="18" charset="0"/>
                          <a:cs typeface="Times New Roman" pitchFamily="18" charset="0"/>
                        </a:rPr>
                        <a:t>1/2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en-US" altLang="zh-TW" sz="2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altLang="zh-TW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0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 sub 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>
                          <a:latin typeface="Times New Roman" pitchFamily="18" charset="0"/>
                          <a:cs typeface="Times New Roman" pitchFamily="18" charset="0"/>
                        </a:rPr>
                        <a:t>3/4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en-US" altLang="zh-TW" sz="2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altLang="zh-TW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035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6-fold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en-US" altLang="zh-TW" sz="2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0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 sub 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>
                          <a:latin typeface="Times New Roman" pitchFamily="18" charset="0"/>
                          <a:cs typeface="Times New Roman" pitchFamily="18" charset="0"/>
                        </a:rPr>
                        <a:t>1/6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en-US" altLang="zh-TW" sz="2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altLang="zh-TW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0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 sub 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>
                          <a:latin typeface="Times New Roman" pitchFamily="18" charset="0"/>
                          <a:cs typeface="Times New Roman" pitchFamily="18" charset="0"/>
                        </a:rPr>
                        <a:t>1/3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en-US" altLang="zh-TW" sz="2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altLang="zh-TW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0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 sub 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>
                          <a:latin typeface="Times New Roman" pitchFamily="18" charset="0"/>
                          <a:cs typeface="Times New Roman" pitchFamily="18" charset="0"/>
                        </a:rPr>
                        <a:t>1/2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en-US" altLang="zh-TW" sz="2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altLang="zh-TW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" name="Picture 2" descr="2-fold ⊥ 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635924"/>
            <a:ext cx="342900" cy="342900"/>
          </a:xfrm>
          <a:prstGeom prst="rect">
            <a:avLst/>
          </a:prstGeom>
          <a:noFill/>
        </p:spPr>
      </p:pic>
      <p:pic>
        <p:nvPicPr>
          <p:cNvPr id="4" name="Picture 3" descr="2-fold in p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067972"/>
            <a:ext cx="457200" cy="228600"/>
          </a:xfrm>
          <a:prstGeom prst="rect">
            <a:avLst/>
          </a:prstGeom>
          <a:noFill/>
        </p:spPr>
      </p:pic>
      <p:pic>
        <p:nvPicPr>
          <p:cNvPr id="5" name="Picture 4" descr="21 ⊥ p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283996"/>
            <a:ext cx="342900" cy="457200"/>
          </a:xfrm>
          <a:prstGeom prst="rect">
            <a:avLst/>
          </a:prstGeom>
          <a:noFill/>
        </p:spPr>
      </p:pic>
      <p:pic>
        <p:nvPicPr>
          <p:cNvPr id="6" name="Picture 5" descr="21 in p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788052"/>
            <a:ext cx="371475" cy="152400"/>
          </a:xfrm>
          <a:prstGeom prst="rect">
            <a:avLst/>
          </a:prstGeom>
          <a:noFill/>
        </p:spPr>
      </p:pic>
      <p:pic>
        <p:nvPicPr>
          <p:cNvPr id="7" name="Picture 6" descr="3-fol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004076"/>
            <a:ext cx="457200" cy="342900"/>
          </a:xfrm>
          <a:prstGeom prst="rect">
            <a:avLst/>
          </a:prstGeom>
          <a:noFill/>
        </p:spPr>
      </p:pic>
      <p:pic>
        <p:nvPicPr>
          <p:cNvPr id="8" name="Picture 7" descr="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292108"/>
            <a:ext cx="457200" cy="457200"/>
          </a:xfrm>
          <a:prstGeom prst="rect">
            <a:avLst/>
          </a:prstGeom>
          <a:noFill/>
        </p:spPr>
      </p:pic>
      <p:pic>
        <p:nvPicPr>
          <p:cNvPr id="9" name="Picture 8" descr="3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3605666"/>
            <a:ext cx="685800" cy="476250"/>
          </a:xfrm>
          <a:prstGeom prst="rect">
            <a:avLst/>
          </a:prstGeom>
          <a:noFill/>
        </p:spPr>
      </p:pic>
      <p:pic>
        <p:nvPicPr>
          <p:cNvPr id="10" name="Picture 9" descr="4-fol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4012188"/>
            <a:ext cx="342900" cy="342900"/>
          </a:xfrm>
          <a:prstGeom prst="rect">
            <a:avLst/>
          </a:prstGeom>
          <a:noFill/>
        </p:spPr>
      </p:pic>
      <p:pic>
        <p:nvPicPr>
          <p:cNvPr id="11" name="Picture 10" descr="4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4300220"/>
            <a:ext cx="342900" cy="342900"/>
          </a:xfrm>
          <a:prstGeom prst="rect">
            <a:avLst/>
          </a:prstGeom>
          <a:noFill/>
        </p:spPr>
      </p:pic>
      <p:pic>
        <p:nvPicPr>
          <p:cNvPr id="12" name="Picture 11" descr="4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4653420"/>
            <a:ext cx="342900" cy="342900"/>
          </a:xfrm>
          <a:prstGeom prst="rect">
            <a:avLst/>
          </a:prstGeom>
          <a:noFill/>
        </p:spPr>
      </p:pic>
      <p:pic>
        <p:nvPicPr>
          <p:cNvPr id="13" name="Picture 12" descr="4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872" y="5020300"/>
            <a:ext cx="342900" cy="352425"/>
          </a:xfrm>
          <a:prstGeom prst="rect">
            <a:avLst/>
          </a:prstGeom>
          <a:noFill/>
        </p:spPr>
      </p:pic>
      <p:pic>
        <p:nvPicPr>
          <p:cNvPr id="14" name="Picture 13" descr="6-fol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5380340"/>
            <a:ext cx="342900" cy="342900"/>
          </a:xfrm>
          <a:prstGeom prst="rect">
            <a:avLst/>
          </a:prstGeom>
          <a:noFill/>
        </p:spPr>
      </p:pic>
      <p:pic>
        <p:nvPicPr>
          <p:cNvPr id="15" name="Picture 14" descr="6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19872" y="5668372"/>
            <a:ext cx="342900" cy="342900"/>
          </a:xfrm>
          <a:prstGeom prst="rect">
            <a:avLst/>
          </a:prstGeom>
          <a:noFill/>
        </p:spPr>
      </p:pic>
      <p:pic>
        <p:nvPicPr>
          <p:cNvPr id="16" name="Picture 15" descr="6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19872" y="6028412"/>
            <a:ext cx="342900" cy="342900"/>
          </a:xfrm>
          <a:prstGeom prst="rect">
            <a:avLst/>
          </a:prstGeom>
          <a:noFill/>
        </p:spPr>
      </p:pic>
      <p:pic>
        <p:nvPicPr>
          <p:cNvPr id="17" name="Picture 16" descr="6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19872" y="6316444"/>
            <a:ext cx="342900" cy="342900"/>
          </a:xfrm>
          <a:prstGeom prst="rect">
            <a:avLst/>
          </a:prstGeom>
          <a:noFill/>
        </p:spPr>
      </p:pic>
      <p:sp>
        <p:nvSpPr>
          <p:cNvPr id="18" name="矩形 17"/>
          <p:cNvSpPr/>
          <p:nvPr/>
        </p:nvSpPr>
        <p:spPr>
          <a:xfrm>
            <a:off x="2483768" y="115045"/>
            <a:ext cx="4642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Symbols of symmetry axes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39552" y="188640"/>
          <a:ext cx="7776864" cy="6465460"/>
        </p:xfrm>
        <a:graphic>
          <a:graphicData uri="http://schemas.openxmlformats.org/drawingml/2006/table">
            <a:tbl>
              <a:tblPr/>
              <a:tblGrid>
                <a:gridCol w="1944216"/>
                <a:gridCol w="1944216"/>
                <a:gridCol w="1944216"/>
                <a:gridCol w="1944216"/>
              </a:tblGrid>
              <a:tr h="1989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Symmetry Element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Graphical Symbol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Translation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Symbol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6 sub 4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>
                          <a:latin typeface="Times New Roman" pitchFamily="18" charset="0"/>
                          <a:cs typeface="Times New Roman" pitchFamily="18" charset="0"/>
                        </a:rPr>
                        <a:t>2/3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en-US" altLang="zh-TW" sz="20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altLang="zh-TW" sz="2000" baseline="-250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78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6 sub 5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itchFamily="18" charset="0"/>
                          <a:cs typeface="Times New Roman" pitchFamily="18" charset="0"/>
                        </a:rPr>
                        <a:t>5/6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en-US" altLang="zh-TW" sz="20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altLang="zh-TW" sz="2000" baseline="-250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78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Inversion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en-US" altLang="zh-TW" sz="20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78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3 bar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en-US" altLang="zh-TW" sz="20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78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4 bar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en-US" altLang="zh-TW" sz="20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78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6 bar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  6 = 3/</a:t>
                      </a:r>
                      <a:r>
                        <a:rPr lang="en-US" sz="2000" i="1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37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2-fold and inversion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  2/</a:t>
                      </a:r>
                      <a:r>
                        <a:rPr lang="en-US" sz="2000" i="1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37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2 sub 1 and inversion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  2</a:t>
                      </a:r>
                      <a:r>
                        <a:rPr lang="en-US" sz="2000" baseline="-250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000" i="1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4-fold and inversion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  4/</a:t>
                      </a:r>
                      <a:r>
                        <a:rPr lang="en-US" sz="2000" i="1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37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4 sub 2 and inversion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  4</a:t>
                      </a:r>
                      <a:r>
                        <a:rPr lang="en-US" sz="2000" baseline="-250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000" i="1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37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6-fold and inversion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  6/</a:t>
                      </a:r>
                      <a:r>
                        <a:rPr lang="en-US" sz="2000" i="1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37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6 sub 3 and inversion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  6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000" i="1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20" marR="28420" marT="14210" marB="1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8" descr="63/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720" y="6182444"/>
            <a:ext cx="457200" cy="342900"/>
          </a:xfrm>
          <a:prstGeom prst="rect">
            <a:avLst/>
          </a:prstGeom>
          <a:noFill/>
        </p:spPr>
      </p:pic>
      <p:pic>
        <p:nvPicPr>
          <p:cNvPr id="4" name="Picture 27" descr="6/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4720" y="5517232"/>
            <a:ext cx="457200" cy="342900"/>
          </a:xfrm>
          <a:prstGeom prst="rect">
            <a:avLst/>
          </a:prstGeom>
          <a:noFill/>
        </p:spPr>
      </p:pic>
      <p:pic>
        <p:nvPicPr>
          <p:cNvPr id="5" name="Picture 26" descr="42/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844008"/>
            <a:ext cx="457200" cy="457200"/>
          </a:xfrm>
          <a:prstGeom prst="rect">
            <a:avLst/>
          </a:prstGeom>
          <a:noFill/>
        </p:spPr>
      </p:pic>
      <p:pic>
        <p:nvPicPr>
          <p:cNvPr id="6" name="Picture 25" descr="4/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238228"/>
            <a:ext cx="457200" cy="342900"/>
          </a:xfrm>
          <a:prstGeom prst="rect">
            <a:avLst/>
          </a:prstGeom>
          <a:noFill/>
        </p:spPr>
      </p:pic>
      <p:pic>
        <p:nvPicPr>
          <p:cNvPr id="7" name="Picture 24" descr="21/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2712" y="3547864"/>
            <a:ext cx="457200" cy="457200"/>
          </a:xfrm>
          <a:prstGeom prst="rect">
            <a:avLst/>
          </a:prstGeom>
          <a:noFill/>
        </p:spPr>
      </p:pic>
      <p:pic>
        <p:nvPicPr>
          <p:cNvPr id="8" name="Picture 23" descr="2/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22712" y="2899792"/>
            <a:ext cx="457200" cy="457200"/>
          </a:xfrm>
          <a:prstGeom prst="rect">
            <a:avLst/>
          </a:prstGeom>
          <a:noFill/>
        </p:spPr>
      </p:pic>
      <p:pic>
        <p:nvPicPr>
          <p:cNvPr id="9" name="Picture 22" descr="6 ba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0420" y="2420888"/>
            <a:ext cx="571500" cy="428625"/>
          </a:xfrm>
          <a:prstGeom prst="rect">
            <a:avLst/>
          </a:prstGeom>
          <a:noFill/>
        </p:spPr>
      </p:pic>
      <p:pic>
        <p:nvPicPr>
          <p:cNvPr id="10" name="Picture 21" descr="4 ba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22712" y="2132856"/>
            <a:ext cx="457200" cy="457200"/>
          </a:xfrm>
          <a:prstGeom prst="rect">
            <a:avLst/>
          </a:prstGeom>
          <a:noFill/>
        </p:spPr>
      </p:pic>
      <p:pic>
        <p:nvPicPr>
          <p:cNvPr id="11" name="Picture 20" descr="3 ba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22712" y="1789956"/>
            <a:ext cx="457200" cy="342900"/>
          </a:xfrm>
          <a:prstGeom prst="rect">
            <a:avLst/>
          </a:prstGeom>
          <a:noFill/>
        </p:spPr>
      </p:pic>
      <p:pic>
        <p:nvPicPr>
          <p:cNvPr id="12" name="Picture 19" descr="inversion cent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47864" y="1484784"/>
            <a:ext cx="457200" cy="342900"/>
          </a:xfrm>
          <a:prstGeom prst="rect">
            <a:avLst/>
          </a:prstGeom>
          <a:noFill/>
        </p:spPr>
      </p:pic>
      <p:pic>
        <p:nvPicPr>
          <p:cNvPr id="13" name="Picture 18" descr="6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13187" y="1124744"/>
            <a:ext cx="466725" cy="466725"/>
          </a:xfrm>
          <a:prstGeom prst="rect">
            <a:avLst/>
          </a:prstGeom>
          <a:noFill/>
        </p:spPr>
      </p:pic>
      <p:pic>
        <p:nvPicPr>
          <p:cNvPr id="14" name="Picture 17" descr="6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13187" y="764704"/>
            <a:ext cx="466725" cy="342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47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1171773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Cubic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The secondary symmetry symbol will always be either 3 or –3 (i.e. Ia3, Pm3m, Fd3m)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Tetragonal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The primary symmetry symbol will always be either 4, (-4), 4</a:t>
            </a:r>
            <a:r>
              <a:rPr lang="en-US" altLang="zh-TW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</a:t>
            </a:r>
            <a:r>
              <a:rPr lang="en-US" altLang="zh-TW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4</a:t>
            </a:r>
            <a:r>
              <a:rPr lang="en-US" altLang="zh-TW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(i.e. P4</a:t>
            </a:r>
            <a:r>
              <a:rPr lang="en-US" altLang="zh-TW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I4/m, P4/mcc)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Hexagonal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The primary symmetry symbol will always be a 6, (-6), 6</a:t>
            </a:r>
            <a:r>
              <a:rPr lang="en-US" altLang="zh-TW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</a:t>
            </a:r>
            <a:r>
              <a:rPr lang="en-US" altLang="zh-TW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</a:t>
            </a:r>
            <a:r>
              <a:rPr lang="en-US" altLang="zh-TW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</a:t>
            </a:r>
            <a:r>
              <a:rPr lang="en-US" altLang="zh-TW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6</a:t>
            </a:r>
            <a:r>
              <a:rPr lang="en-US" altLang="zh-TW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(i.e. P6mm, P6</a:t>
            </a:r>
            <a:r>
              <a:rPr lang="en-US" altLang="zh-TW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/mcm)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Trigonal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The primary symmetry symbol will always be a 3, (-3) 3</a:t>
            </a:r>
            <a:r>
              <a:rPr lang="en-US" altLang="zh-TW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3</a:t>
            </a:r>
            <a:r>
              <a:rPr lang="en-US" altLang="zh-TW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P31m, R3, R3c, P312)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Orthorhombic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All three symbols following the lattice descriptor will be either mirror planes, glide planes, 2-fold rotation or screw axes (i.e.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Pnma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Cmc2</a:t>
            </a:r>
            <a:r>
              <a:rPr lang="en-US" altLang="zh-TW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Pnc2)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Monoclinic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The lattice descriptor will be followed by either a single mirror plane, glide plane, 2-fold rotation or screw axis or an axis/plane symbol (i.e. Cc, P2, P2</a:t>
            </a:r>
            <a:r>
              <a:rPr lang="en-US" altLang="zh-TW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Triclinic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The lattice descriptor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followed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either a 1 or a (-1).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9512" y="44624"/>
            <a:ext cx="85667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quickly identify the crystal class of a space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group?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832"/>
            <a:ext cx="9064269" cy="47525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20080" y="26355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group P1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05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188640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>
              <a:spcAft>
                <a:spcPts val="0"/>
              </a:spcAft>
            </a:pP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Rotation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axis with mirror plane normal to </a:t>
            </a: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it: </a:t>
            </a:r>
            <a:r>
              <a:rPr lang="en-US" altLang="zh-TW" sz="3200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X/m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1979712" y="1124744"/>
            <a:ext cx="18288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720286" y="167910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4788024" y="1988840"/>
            <a:ext cx="2448272" cy="517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>
            <a:off x="6012160" y="1340768"/>
            <a:ext cx="0" cy="923111"/>
          </a:xfrm>
          <a:prstGeom prst="straightConnector1">
            <a:avLst/>
          </a:prstGeom>
          <a:ln w="222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6012160" y="2492896"/>
            <a:ext cx="0" cy="923111"/>
          </a:xfrm>
          <a:prstGeom prst="straightConnector1">
            <a:avLst/>
          </a:prstGeom>
          <a:ln w="222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5724128" y="76470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7236296" y="1916832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mirror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67544" y="3501008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Rotation </a:t>
            </a:r>
            <a:r>
              <a:rPr lang="en-US" altLang="zh-TW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axis with mirror plane (planes) normal </a:t>
            </a:r>
            <a:endParaRPr lang="en-US" altLang="zh-TW" sz="3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TW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and mirror plane (planes) parallel to it </a:t>
            </a:r>
            <a:r>
              <a:rPr lang="en-US" altLang="zh-TW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X/mm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4940424" y="5458217"/>
            <a:ext cx="2448272" cy="51704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1951112" y="4768552"/>
            <a:ext cx="18288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2691686" y="532291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線單箭頭接點 30"/>
          <p:cNvCxnSpPr/>
          <p:nvPr/>
        </p:nvCxnSpPr>
        <p:spPr>
          <a:xfrm>
            <a:off x="6164560" y="4810145"/>
            <a:ext cx="0" cy="923111"/>
          </a:xfrm>
          <a:prstGeom prst="straightConnector1">
            <a:avLst/>
          </a:prstGeom>
          <a:ln w="222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6164560" y="5962273"/>
            <a:ext cx="0" cy="923111"/>
          </a:xfrm>
          <a:prstGeom prst="straightConnector1">
            <a:avLst/>
          </a:prstGeom>
          <a:ln w="222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5796136" y="442840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直線接點 33"/>
          <p:cNvCxnSpPr>
            <a:stCxn id="29" idx="0"/>
            <a:endCxn id="29" idx="4"/>
          </p:cNvCxnSpPr>
          <p:nvPr/>
        </p:nvCxnSpPr>
        <p:spPr>
          <a:xfrm>
            <a:off x="2865512" y="4768552"/>
            <a:ext cx="0" cy="18288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V="1">
            <a:off x="5754216" y="5458217"/>
            <a:ext cx="762000" cy="496869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6444208" y="4716433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mirror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手繪多邊形 37"/>
          <p:cNvSpPr/>
          <p:nvPr/>
        </p:nvSpPr>
        <p:spPr>
          <a:xfrm>
            <a:off x="5754216" y="5051265"/>
            <a:ext cx="762000" cy="1454728"/>
          </a:xfrm>
          <a:custGeom>
            <a:avLst/>
            <a:gdLst>
              <a:gd name="connsiteX0" fmla="*/ 13854 w 762000"/>
              <a:gd name="connsiteY0" fmla="*/ 512618 h 1454728"/>
              <a:gd name="connsiteX1" fmla="*/ 762000 w 762000"/>
              <a:gd name="connsiteY1" fmla="*/ 0 h 1454728"/>
              <a:gd name="connsiteX2" fmla="*/ 720436 w 762000"/>
              <a:gd name="connsiteY2" fmla="*/ 955964 h 1454728"/>
              <a:gd name="connsiteX3" fmla="*/ 0 w 762000"/>
              <a:gd name="connsiteY3" fmla="*/ 1454728 h 1454728"/>
              <a:gd name="connsiteX4" fmla="*/ 13854 w 762000"/>
              <a:gd name="connsiteY4" fmla="*/ 512618 h 145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1454728">
                <a:moveTo>
                  <a:pt x="13854" y="512618"/>
                </a:moveTo>
                <a:lnTo>
                  <a:pt x="762000" y="0"/>
                </a:lnTo>
                <a:lnTo>
                  <a:pt x="720436" y="955964"/>
                </a:lnTo>
                <a:lnTo>
                  <a:pt x="0" y="1454728"/>
                </a:lnTo>
                <a:lnTo>
                  <a:pt x="13854" y="51261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文字方塊 38"/>
          <p:cNvSpPr txBox="1"/>
          <p:nvPr/>
        </p:nvSpPr>
        <p:spPr>
          <a:xfrm>
            <a:off x="7445029" y="5508521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mirror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69311" y="5271700"/>
            <a:ext cx="914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X/m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48680"/>
            <a:ext cx="7707982" cy="50297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67544" y="5940569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http://img.chem.ucl.ac.uk/sgp/large/001az1.htm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971600" y="260648"/>
                <a:ext cx="2783134" cy="585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 group P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0"/>
                          </a:rPr>
                        </m:ctrlPr>
                      </m:accPr>
                      <m:e>
                        <m:r>
                          <a:rPr lang="en-US" altLang="zh-TW" sz="32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 Unicode MS" panose="020B0604020202020204" pitchFamily="34" charset="-120"/>
                          </a:rPr>
                          <m:t>1</m:t>
                        </m:r>
                      </m:e>
                    </m:acc>
                  </m:oMath>
                </a14:m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60648"/>
                <a:ext cx="2783134" cy="585930"/>
              </a:xfrm>
              <a:prstGeom prst="rect">
                <a:avLst/>
              </a:prstGeom>
              <a:blipFill rotWithShape="0">
                <a:blip r:embed="rId2"/>
                <a:stretch>
                  <a:fillRect l="-5470" t="-13542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846577"/>
            <a:ext cx="6552728" cy="593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496944" cy="554461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28490" y="6165304"/>
            <a:ext cx="8031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http://img.chem.ucl.ac.uk/sgp/large/002az1.htm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8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4152" y="332656"/>
            <a:ext cx="3155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group P112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52246"/>
            <a:ext cx="7488832" cy="56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45714"/>
            <a:ext cx="9004126" cy="587557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83568" y="6093296"/>
            <a:ext cx="8031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http://img.chem.ucl.ac.uk/sgp/large/003az1.htm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5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68891" y="116632"/>
            <a:ext cx="31710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group P121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92696"/>
            <a:ext cx="6768752" cy="601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86" y="132899"/>
            <a:ext cx="8788102" cy="573460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39552" y="6084585"/>
            <a:ext cx="8054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http://img.chem.ucl.ac.uk/sgp/large/003ay1.htm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8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08719"/>
            <a:ext cx="7920880" cy="540716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68891" y="116632"/>
            <a:ext cx="3360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group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P112</a:t>
            </a:r>
            <a:r>
              <a:rPr lang="en-US" altLang="zh-TW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4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94" y="380656"/>
            <a:ext cx="8644086" cy="564063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67544" y="6165304"/>
            <a:ext cx="8031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http://img.chem.ucl.ac.uk/sgp/large/004az1.htm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28" y="404664"/>
            <a:ext cx="8415160" cy="600426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442820" y="332656"/>
            <a:ext cx="5801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 limiting possible reflections </a:t>
            </a:r>
            <a:endParaRPr lang="zh-TW" alt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0244000"/>
                  </p:ext>
                </p:extLst>
              </p:nvPr>
            </p:nvGraphicFramePr>
            <p:xfrm>
              <a:off x="395536" y="404664"/>
              <a:ext cx="8136905" cy="5131296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1654569"/>
                    <a:gridCol w="1654569"/>
                    <a:gridCol w="1552148"/>
                    <a:gridCol w="1552148"/>
                    <a:gridCol w="1723471"/>
                  </a:tblGrid>
                  <a:tr h="326110">
                    <a:tc rowSpan="2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System and point group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Position in point group symbol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Stereographic representation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37986"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Primary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Secondary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Tertiary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65296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Triclinic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1,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zh-TW" sz="20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kern="0">
                                      <a:effectLst/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oMath>
                          </a14:m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4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Only one symbol which denotes all directions in the crystal.</a:t>
                          </a:r>
                          <a:endParaRPr lang="zh-TW" sz="24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sz="2000" kern="0" dirty="0" smtClean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sz="2000" kern="0" dirty="0" smtClean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sz="2000" kern="0" dirty="0" smtClean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sz="2000" kern="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630549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Monoclinic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2, m, 2/m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4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The symbol gives the nature of the unique </a:t>
                          </a:r>
                          <a:r>
                            <a:rPr lang="en-US" sz="2400" kern="0" dirty="0" err="1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diad</a:t>
                          </a:r>
                          <a:r>
                            <a:rPr lang="en-US" sz="24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 axis (rotation and/or inversion).</a:t>
                          </a:r>
                          <a:endParaRPr lang="zh-TW" sz="24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4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400" kern="0" baseline="3000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st</a:t>
                          </a:r>
                          <a:r>
                            <a:rPr lang="en-US" sz="24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 setting: z-axis unique</a:t>
                          </a:r>
                          <a:endParaRPr lang="zh-TW" sz="24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4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kern="0" baseline="3000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nd</a:t>
                          </a:r>
                          <a:r>
                            <a:rPr lang="en-US" sz="24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 setting: y-axis unique</a:t>
                          </a:r>
                          <a:endParaRPr lang="zh-TW" sz="24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sz="2000" kern="0" dirty="0" smtClean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sz="2000" kern="0" dirty="0" smtClean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sz="2000" kern="0" dirty="0" smtClean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sz="2000" kern="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000" kern="0" baseline="3000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st</a:t>
                          </a: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0" dirty="0" smtClea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setting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altLang="zh-TW" sz="2000" kern="100" dirty="0" smtClean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altLang="zh-TW" sz="2000" kern="100" dirty="0" smtClean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altLang="zh-TW" sz="2000" kern="100" dirty="0" smtClean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000" kern="0" baseline="3000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nd</a:t>
                          </a: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 setting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0244000"/>
                  </p:ext>
                </p:extLst>
              </p:nvPr>
            </p:nvGraphicFramePr>
            <p:xfrm>
              <a:off x="395536" y="404664"/>
              <a:ext cx="8136905" cy="5131296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1654569"/>
                    <a:gridCol w="1654569"/>
                    <a:gridCol w="1552148"/>
                    <a:gridCol w="1552148"/>
                    <a:gridCol w="1723471"/>
                  </a:tblGrid>
                  <a:tr h="326110">
                    <a:tc rowSpan="2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System and point group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Position in point group symbol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Stereographic representation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37986"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Primary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Secondary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Tertiary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12192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68" t="-77500" r="-391912" b="-263000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4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Only one symbol which denotes all directions in the crystal.</a:t>
                          </a:r>
                          <a:endParaRPr lang="zh-TW" sz="24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sz="2000" kern="0" dirty="0" smtClean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sz="2000" kern="0" dirty="0" smtClean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sz="2000" kern="0" dirty="0" smtClean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sz="2000" kern="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4800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Monoclinic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2, m, 2/m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4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The symbol gives the nature of the unique </a:t>
                          </a:r>
                          <a:r>
                            <a:rPr lang="en-US" sz="2400" kern="0" dirty="0" err="1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diad</a:t>
                          </a:r>
                          <a:r>
                            <a:rPr lang="en-US" sz="24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 axis (rotation and/or inversion).</a:t>
                          </a:r>
                          <a:endParaRPr lang="zh-TW" sz="24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4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400" kern="0" baseline="3000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st</a:t>
                          </a:r>
                          <a:r>
                            <a:rPr lang="en-US" sz="24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 setting: z-axis unique</a:t>
                          </a:r>
                          <a:endParaRPr lang="zh-TW" sz="24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4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kern="0" baseline="3000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nd</a:t>
                          </a:r>
                          <a:r>
                            <a:rPr lang="en-US" sz="24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 setting: y-axis unique</a:t>
                          </a:r>
                          <a:endParaRPr lang="zh-TW" sz="24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sz="2000" kern="0" dirty="0" smtClean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sz="2000" kern="0" dirty="0" smtClean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sz="2000" kern="0" dirty="0" smtClean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sz="2000" kern="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000" kern="0" baseline="3000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st</a:t>
                          </a: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0" dirty="0" smtClea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setting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altLang="zh-TW" sz="2000" kern="100" dirty="0" smtClean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altLang="zh-TW" sz="2000" kern="100" dirty="0" smtClean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altLang="zh-TW" sz="2000" kern="100" dirty="0" smtClean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000" kern="0" baseline="3000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nd</a:t>
                          </a: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 setting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1340768"/>
            <a:ext cx="1296144" cy="105158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2564904"/>
            <a:ext cx="1296144" cy="117030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4014400"/>
            <a:ext cx="1324602" cy="1142793"/>
          </a:xfrm>
          <a:prstGeom prst="rect">
            <a:avLst/>
          </a:prstGeom>
        </p:spPr>
      </p:pic>
      <p:cxnSp>
        <p:nvCxnSpPr>
          <p:cNvPr id="4" name="直線接點 3"/>
          <p:cNvCxnSpPr/>
          <p:nvPr/>
        </p:nvCxnSpPr>
        <p:spPr>
          <a:xfrm flipV="1">
            <a:off x="7236296" y="1628800"/>
            <a:ext cx="720080" cy="57606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>
            <a:stCxn id="10" idx="1"/>
          </p:cNvCxnSpPr>
          <p:nvPr/>
        </p:nvCxnSpPr>
        <p:spPr>
          <a:xfrm>
            <a:off x="7020272" y="1866563"/>
            <a:ext cx="1008112" cy="12227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橢圓 6"/>
          <p:cNvSpPr/>
          <p:nvPr/>
        </p:nvSpPr>
        <p:spPr>
          <a:xfrm>
            <a:off x="7164288" y="1844825"/>
            <a:ext cx="72008" cy="72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7812360" y="1916832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7308304" y="2081891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7787550" y="1704766"/>
            <a:ext cx="72008" cy="72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8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32656"/>
            <a:ext cx="8249382" cy="627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71600" y="116632"/>
            <a:ext cx="3297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group P12</a:t>
            </a:r>
            <a:r>
              <a:rPr lang="en-US" altLang="zh-TW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36712"/>
            <a:ext cx="8064896" cy="570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251937"/>
            <a:ext cx="3202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group B112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96" y="980728"/>
            <a:ext cx="7914476" cy="55032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652120" y="4812358"/>
                <a:ext cx="1236236" cy="632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 smtClean="0">
                    <a:cs typeface="Times New Roman" panose="02020603050405020304" pitchFamily="18" charset="0"/>
                  </a:rPr>
                  <a:t>+(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TW" alt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0 </m:t>
                        </m:r>
                        <m:f>
                          <m:f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box>
                  </m:oMath>
                </a14:m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812358"/>
                <a:ext cx="1236236" cy="632866"/>
              </a:xfrm>
              <a:prstGeom prst="rect">
                <a:avLst/>
              </a:prstGeom>
              <a:blipFill rotWithShape="0">
                <a:blip r:embed="rId3"/>
                <a:stretch>
                  <a:fillRect l="-12315" t="-10577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9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4664"/>
            <a:ext cx="8055545" cy="525658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087710" y="3564305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TW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TW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570705" y="1844824"/>
                <a:ext cx="12893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TW" sz="32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acc>
                      <m:accPr>
                        <m:chr m:val="̅"/>
                        <m:ctrlPr>
                          <a:rPr lang="en-US" altLang="zh-TW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TW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05" y="1844824"/>
                <a:ext cx="1289327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12322" t="-14583" r="-10900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3887910" y="5580529"/>
            <a:ext cx="269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(1/2+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,1/2+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4283968" y="4509120"/>
            <a:ext cx="720080" cy="115212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2087710" y="4725144"/>
            <a:ext cx="54007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2195736" y="4725144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1907704" y="4293096"/>
            <a:ext cx="72000" cy="2880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1612304" y="4068361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zh-TW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44389" y="1971418"/>
                <a:ext cx="27993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(1/2+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TW" sz="32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acc>
                      <m:accPr>
                        <m:chr m:val="̅"/>
                        <m:ctrlPr>
                          <a:rPr lang="en-US" altLang="zh-TW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,1/2+</a:t>
                </a:r>
                <a:r>
                  <a:rPr lang="en-US" altLang="zh-TW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89" y="1971418"/>
                <a:ext cx="2799356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5664" t="-14583" r="-5011" b="-32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/>
          <p:cNvCxnSpPr/>
          <p:nvPr/>
        </p:nvCxnSpPr>
        <p:spPr>
          <a:xfrm flipV="1">
            <a:off x="2087710" y="1813177"/>
            <a:ext cx="588766" cy="23896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10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27784" y="2412177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http://it.iucr.org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403648" y="357591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all the space groups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99792" y="4356393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://it.iucr.org/Ab/contents/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403648" y="134367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you can access the “</a:t>
            </a:r>
            <a:r>
              <a:rPr lang="en-US" altLang="zh-TW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Tables for </a:t>
            </a:r>
            <a:r>
              <a:rPr lang="en-US" altLang="zh-TW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Crystallography”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6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1916832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Generating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Crystal Structure from its Crystallographic Description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87138" y="476672"/>
            <a:ext cx="83936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we do with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space group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contained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International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Tables? 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3503910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a Crystal Structure from Symmetry &amp; Composition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27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45388" y="404664"/>
            <a:ext cx="6966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Generating a Crystal Structure 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7584" y="1052736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http://chemistry.osu.edu/~woodward/ch754/sym_itc.htm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99592" y="2204864"/>
            <a:ext cx="7666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crystal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altLang="zh-TW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AlTaO</a:t>
            </a:r>
            <a:r>
              <a:rPr lang="en-US" altLang="zh-TW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99592" y="2780928"/>
                <a:ext cx="5820824" cy="1078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 Group = </a:t>
                </a:r>
                <a:r>
                  <a:rPr lang="en-US" altLang="zh-TW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Fm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m; </a:t>
                </a:r>
                <a:r>
                  <a:rPr lang="en-US" altLang="zh-TW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7.80 Å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Atomic Positions</a:t>
                </a:r>
                <a:endParaRPr lang="zh-TW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780928"/>
                <a:ext cx="5820824" cy="1078372"/>
              </a:xfrm>
              <a:prstGeom prst="rect">
                <a:avLst/>
              </a:prstGeom>
              <a:blipFill rotWithShape="0">
                <a:blip r:embed="rId3"/>
                <a:stretch>
                  <a:fillRect l="-2725" t="-7345" r="-1677" b="-175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243294"/>
              </p:ext>
            </p:extLst>
          </p:nvPr>
        </p:nvGraphicFramePr>
        <p:xfrm>
          <a:off x="1547664" y="4005064"/>
          <a:ext cx="5904656" cy="2590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76164"/>
                <a:gridCol w="1476164"/>
                <a:gridCol w="1476164"/>
                <a:gridCol w="1476164"/>
              </a:tblGrid>
              <a:tr h="4262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2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623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zh-TW" alt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zh-TW" alt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62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zh-TW" alt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zh-TW" alt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zh-TW" alt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62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zh-TW" alt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zh-TW" alt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zh-TW" alt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62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zh-TW" alt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88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43608" y="260648"/>
            <a:ext cx="501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space group tables 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54904" y="908720"/>
            <a:ext cx="7405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http://www.cryst.ehu.es/cgi-bin/cryst/programs/nph-wp-list?gnum=225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4911216"/>
                  </p:ext>
                </p:extLst>
              </p:nvPr>
            </p:nvGraphicFramePr>
            <p:xfrm>
              <a:off x="1187622" y="2276872"/>
              <a:ext cx="7272808" cy="43908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6"/>
                    <a:gridCol w="1008112"/>
                    <a:gridCol w="1512168"/>
                    <a:gridCol w="3816422"/>
                  </a:tblGrid>
                  <a:tr h="139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3m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xxx, -x-xx, -xx-x, x-x-x,</a:t>
                          </a:r>
                        </a:p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xx-x, -x-x-x, x-xx, -xxx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4mm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00, -</a:t>
                          </a:r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00, 0</a:t>
                          </a:r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 0-</a:t>
                          </a:r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</a:t>
                          </a:r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00-</a:t>
                          </a:r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mmm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 ¼ ¼, 0 ¾ ¼, ¼</a:t>
                          </a:r>
                          <a:r>
                            <a:rPr lang="en-US" altLang="zh-TW" sz="28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 ¼,</a:t>
                          </a:r>
                        </a:p>
                        <a:p>
                          <a:pPr algn="ctr"/>
                          <a:r>
                            <a:rPr lang="en-US" altLang="zh-TW" sz="28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¼ 0 ¾, ¼ ¼ 0, ¾ ¼ 0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zh-TW" altLang="en-US" sz="2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3m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¼ ¼ ¼ , ¼ ¼ ¾</a:t>
                          </a:r>
                          <a:r>
                            <a:rPr lang="en-US" altLang="zh-TW" sz="28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½</a:t>
                          </a:r>
                          <a:r>
                            <a:rPr lang="en-US" altLang="zh-TW" sz="28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½ ½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000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4911216"/>
                  </p:ext>
                </p:extLst>
              </p:nvPr>
            </p:nvGraphicFramePr>
            <p:xfrm>
              <a:off x="1187622" y="2276872"/>
              <a:ext cx="7272808" cy="43908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6"/>
                    <a:gridCol w="1008112"/>
                    <a:gridCol w="1512168"/>
                    <a:gridCol w="3816422"/>
                  </a:tblGrid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3m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xxx, -x-xx, -xx-x, x-x-x,</a:t>
                          </a:r>
                        </a:p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xx-x, -x-x-x, x-xx, -xxx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4mm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00, -</a:t>
                          </a:r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00, 0</a:t>
                          </a:r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 0-</a:t>
                          </a:r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</a:t>
                          </a:r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00-</a:t>
                          </a:r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mmm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 ¼ ¼, 0 ¾ ¼, ¼</a:t>
                          </a:r>
                          <a:r>
                            <a:rPr lang="en-US" altLang="zh-TW" sz="28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 ¼,</a:t>
                          </a:r>
                        </a:p>
                        <a:p>
                          <a:pPr algn="ctr"/>
                          <a:r>
                            <a:rPr lang="en-US" altLang="zh-TW" sz="28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¼ 0 ¾, ¼ ¼ 0, ¾ ¼ 0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29032" t="-552326" r="-253629" b="-2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¼ ¼ ¼ , ¼ ¼ ¾</a:t>
                          </a:r>
                          <a:r>
                            <a:rPr lang="en-US" altLang="zh-TW" sz="28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19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29032" t="-660000" r="-253629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½</a:t>
                          </a:r>
                          <a:r>
                            <a:rPr lang="en-US" altLang="zh-TW" sz="28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½ ½</a:t>
                          </a:r>
                        </a:p>
                      </a:txBody>
                      <a:tcPr/>
                    </a:tc>
                  </a:tr>
                  <a:tr h="519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29032" t="-760000" r="-253629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000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4956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7791" y="260648"/>
            <a:ext cx="5468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 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pt-BR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Al 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pt-BR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Ta 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pt-BR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O 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pt-BR" altLang="zh-TW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767606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atoms in the unit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stoichiometry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altLang="zh-TW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altLang="zh-TW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zh-TW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TW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altLang="zh-TW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AlTaO</a:t>
            </a:r>
            <a:r>
              <a:rPr lang="en-US" altLang="zh-TW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71600" y="2230993"/>
            <a:ext cx="74168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 way of thinking: </a:t>
            </a:r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lattice has for lattice sites per unit cell, each site have to put a molecule Sr</a:t>
            </a:r>
            <a:r>
              <a:rPr lang="en-US" altLang="zh-TW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AlTaO</a:t>
            </a:r>
            <a:r>
              <a:rPr lang="en-US" altLang="zh-TW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(10 atoms)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4x10 = 40 atoms per unit cell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7584" y="836712"/>
            <a:ext cx="62969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F: face centered</a:t>
            </a: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 (000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(½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½ 0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(½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 ½)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(0 ½ ½)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27584" y="2348880"/>
            <a:ext cx="78357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TW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¼ ¼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¼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¼¼¼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(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¾¾¼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(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¾¼¾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¼¾¾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¼ ¼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¾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¼¼¾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(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¾¾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¾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(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¾¼¼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¼¾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¼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 flipV="1">
            <a:off x="6732240" y="3426098"/>
            <a:ext cx="0" cy="29093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5436096" y="3645024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¾ +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½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5/4 =¼</a:t>
            </a:r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7524328" y="3426098"/>
            <a:ext cx="504056" cy="29093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855100" y="1908121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55100" y="363631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27584" y="4223990"/>
            <a:ext cx="7414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0 0 0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(000) (½ ½ 0) (½ 0 ½)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(0 ½ ½)</a:t>
            </a:r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368134" y="1846277"/>
            <a:ext cx="466025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(000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(½½0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(½0½)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(0½½)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2503705"/>
                  </p:ext>
                </p:extLst>
              </p:nvPr>
            </p:nvGraphicFramePr>
            <p:xfrm>
              <a:off x="611877" y="476831"/>
              <a:ext cx="7848556" cy="4267899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1595936"/>
                    <a:gridCol w="1595936"/>
                    <a:gridCol w="1497144"/>
                    <a:gridCol w="1497144"/>
                    <a:gridCol w="1662396"/>
                  </a:tblGrid>
                  <a:tr h="207068">
                    <a:tc rowSpan="2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System and point group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Position in point group symbol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Stereographic representation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07068"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Primary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Secondary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Tertiary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828273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Orthorhombic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222, mm2, mmm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 err="1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Diad</a:t>
                          </a: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 (rotation and/or inversion) along x-axis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 err="1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Diad</a:t>
                          </a: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 (rotation and/or inversion) along y-axis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Diad (rotation and/or inversion) along z-axis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sz="2000" kern="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7106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Tetragonal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4,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zh-TW" sz="20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kern="0">
                                      <a:effectLst/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, 4/m, 422, 4mm,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zh-TW" sz="20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kern="0">
                                      <a:effectLst/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2m, 4/mmm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Tetrad (rotation and/or inversion) along z-axis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 err="1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Diad</a:t>
                          </a: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 (rotation and/or inversion) along x- and y-axes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Diad (rotation and/or inversion) along [110] and [1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zh-TW" sz="20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kern="0">
                                      <a:effectLst/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0] axis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sz="2000" kern="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2503705"/>
                  </p:ext>
                </p:extLst>
              </p:nvPr>
            </p:nvGraphicFramePr>
            <p:xfrm>
              <a:off x="611877" y="476831"/>
              <a:ext cx="7848556" cy="4267899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1595936"/>
                    <a:gridCol w="1595936"/>
                    <a:gridCol w="1497144"/>
                    <a:gridCol w="1497144"/>
                    <a:gridCol w="1662396"/>
                  </a:tblGrid>
                  <a:tr h="304800">
                    <a:tc rowSpan="2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System and point group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Position in point group symbol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Stereographic representation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Primary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Secondary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Tertiary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152400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Orthorhombic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222, mm2, mmm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 err="1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Diad</a:t>
                          </a: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 (rotation and/or inversion) along x-axis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 err="1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Diad</a:t>
                          </a: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 (rotation and/or inversion) along y-axis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Diad (rotation and/or inversion) along z-axis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sz="2000" kern="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34299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82" t="-103419" r="-392366" b="-71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Tetrad (rotation and/or inversion) along z-axis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 err="1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Diad</a:t>
                          </a: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 (rotation and/or inversion) along x- and y-axes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13008" t="-103419" r="-111789" b="-71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sz="2000" kern="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1196752"/>
            <a:ext cx="1368152" cy="128997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3018837"/>
            <a:ext cx="1368152" cy="12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4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71124" y="312332"/>
            <a:ext cx="588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43608" y="900009"/>
            <a:ext cx="7026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½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½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½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(½½½) (00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½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(0½0)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(½00)</a:t>
            </a:r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71124" y="175249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43608" y="2420888"/>
            <a:ext cx="7209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¼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(¼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0) (¾½0) (¾0½)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(¼½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½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347864" y="260648"/>
            <a:ext cx="466025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(000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(½½0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(½0½)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(0½½)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584158" y="1692097"/>
            <a:ext cx="466025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(000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(½½0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(½0½)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(0½½)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803475" y="3132257"/>
            <a:ext cx="6502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¾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(¾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0) (¼½0) (¼0½)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(¾½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½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81442" y="1885184"/>
            <a:ext cx="777777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zh-TW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9442" y="3166860"/>
            <a:ext cx="914033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-x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zh-TW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763688" y="3933056"/>
            <a:ext cx="6604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0 ¼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(0¼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(½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¾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0) (½¼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½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(½¾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½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76643" y="3933056"/>
            <a:ext cx="777777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TW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99592" y="4572417"/>
            <a:ext cx="914032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-x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TW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763688" y="4572417"/>
            <a:ext cx="6604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0 ¾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(0¾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(½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¼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0) (½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¾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½)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(0¼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½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731467" y="5266371"/>
            <a:ext cx="6604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0 0 ¼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(00¼) (½½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¼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(½0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¾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(0½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¾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44422" y="5229200"/>
            <a:ext cx="777777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67371" y="5868561"/>
            <a:ext cx="914032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-x</a:t>
            </a:r>
            <a:endParaRPr lang="zh-TW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731467" y="5868561"/>
            <a:ext cx="6707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0 0 ¾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(00¾) (½½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¾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(½0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¼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(0½0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¼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755576" y="404664"/>
                <a:ext cx="8064896" cy="2658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Bond distances:</a:t>
                </a:r>
              </a:p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 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ion is </a:t>
                </a:r>
                <a:r>
                  <a:rPr lang="en-US" altLang="zh-TW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octahedrally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coordinated by six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Al-O distance</a:t>
                </a:r>
                <a:endParaRPr lang="en-US" altLang="zh-TW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=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7.80 Å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0.25−0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zh-TW" alt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1.95 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Å</a:t>
                </a: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04664"/>
                <a:ext cx="8064896" cy="2658485"/>
              </a:xfrm>
              <a:prstGeom prst="rect">
                <a:avLst/>
              </a:prstGeom>
              <a:blipFill rotWithShape="0">
                <a:blip r:embed="rId2"/>
                <a:stretch>
                  <a:fillRect l="-1965" t="-3211" b="-59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755576" y="3068960"/>
                <a:ext cx="8064896" cy="2658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ion is </a:t>
                </a:r>
                <a:r>
                  <a:rPr lang="en-US" altLang="zh-TW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octahedrally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coordinated by six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Ta-O distance</a:t>
                </a:r>
                <a:endParaRPr lang="en-US" altLang="zh-TW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=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7.80 Å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0.25−0</m:t>
                                </m:r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.5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0.5</m:t>
                                </m:r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</m:t>
                                </m:r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.5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0.5</m:t>
                                </m:r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</m:t>
                                </m:r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.5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zh-TW" alt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1.95 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Å</a:t>
                </a: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068960"/>
                <a:ext cx="8064896" cy="2658485"/>
              </a:xfrm>
              <a:prstGeom prst="rect">
                <a:avLst/>
              </a:prstGeom>
              <a:blipFill rotWithShape="0">
                <a:blip r:embed="rId3"/>
                <a:stretch>
                  <a:fillRect l="-1965" t="-3204" b="-61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755576" y="5667059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is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surrounded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O</a:t>
            </a:r>
          </a:p>
          <a:p>
            <a:r>
              <a:rPr lang="en-US" altLang="zh-TW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 distance: d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2.76 Å</a:t>
            </a: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187624" y="407566"/>
            <a:ext cx="63385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a Crystal Structure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Symmetry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Composition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221589" y="1628800"/>
                <a:ext cx="7094827" cy="3090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</a:t>
                </a:r>
              </a:p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following information:</a:t>
                </a:r>
              </a:p>
              <a:p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Stoichiometry = SrTiO</a:t>
                </a:r>
                <a:r>
                  <a:rPr lang="en-US" altLang="zh-TW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 Group =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Pm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3.90 Å</a:t>
                </a:r>
                <a:b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Density = 5.1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g/cm</a:t>
                </a:r>
                <a:r>
                  <a:rPr lang="en-US" altLang="zh-TW" sz="3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zh-TW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589" y="1628800"/>
                <a:ext cx="7094827" cy="3090590"/>
              </a:xfrm>
              <a:prstGeom prst="rect">
                <a:avLst/>
              </a:prstGeom>
              <a:blipFill rotWithShape="0">
                <a:blip r:embed="rId2"/>
                <a:stretch>
                  <a:fillRect l="-2148" t="-2761" b="-41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92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6732" y="332656"/>
            <a:ext cx="77057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step: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formula units per unit cell :</a:t>
            </a: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 Weight SrTiO</a:t>
            </a:r>
            <a:r>
              <a:rPr lang="en-US" altLang="zh-TW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87.62 + 47.87 +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(16.00) = 183.49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g/</a:t>
            </a:r>
            <a:r>
              <a:rPr lang="en-US" altLang="zh-TW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(M)</a:t>
            </a: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08436" y="3140968"/>
            <a:ext cx="75400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Cell Volume = (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3.90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TW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cm)</a:t>
            </a:r>
            <a:r>
              <a:rPr lang="en-US" altLang="zh-TW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5.93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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TW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zh-TW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87624" y="4365104"/>
            <a:ext cx="73356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(5.1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g/cm</a:t>
            </a:r>
            <a:r>
              <a:rPr lang="en-US" altLang="zh-TW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(5.93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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TW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altLang="zh-TW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weight in a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unit cell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87624" y="5589240"/>
            <a:ext cx="75424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(183.49 g/mole)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/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6.022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TW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TW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weight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one molecule of SrTiO</a:t>
            </a:r>
            <a:r>
              <a:rPr lang="en-US" altLang="zh-TW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15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71600" y="1412776"/>
            <a:ext cx="8097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unit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: 1 SrTiO</a:t>
            </a:r>
            <a:r>
              <a:rPr lang="en-US" altLang="zh-TW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43608" y="260648"/>
            <a:ext cx="67826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g/cm</a:t>
            </a:r>
            <a:r>
              <a:rPr lang="en-US" altLang="zh-TW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(5.93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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TW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altLang="zh-TW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(183.49 g/mole/6.022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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TW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TW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0.99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7254602"/>
                  </p:ext>
                </p:extLst>
              </p:nvPr>
            </p:nvGraphicFramePr>
            <p:xfrm>
              <a:off x="1115616" y="2633174"/>
              <a:ext cx="7272808" cy="30192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6"/>
                    <a:gridCol w="1008112"/>
                    <a:gridCol w="1512168"/>
                    <a:gridCol w="3816422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4mm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00, -</a:t>
                          </a:r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00, 0</a:t>
                          </a:r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</a:p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0-</a:t>
                          </a:r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</a:t>
                          </a:r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00-</a:t>
                          </a:r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4/mmm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½ 0 0, 0 ½ 0, 0 0 ½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4/mmm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 ½ ½ , ½ 0 ½ , ½ ½ 0</a:t>
                          </a:r>
                          <a:r>
                            <a:rPr lang="en-US" altLang="zh-TW" sz="28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½</a:t>
                          </a:r>
                          <a:r>
                            <a:rPr lang="en-US" altLang="zh-TW" sz="28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½ ½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000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7254602"/>
                  </p:ext>
                </p:extLst>
              </p:nvPr>
            </p:nvGraphicFramePr>
            <p:xfrm>
              <a:off x="1115616" y="2633174"/>
              <a:ext cx="7272808" cy="30192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6"/>
                    <a:gridCol w="1008112"/>
                    <a:gridCol w="1512168"/>
                    <a:gridCol w="3816422"/>
                  </a:tblGrid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4mm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00, -</a:t>
                          </a:r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00, 0</a:t>
                          </a:r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</a:p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0-</a:t>
                          </a:r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</a:t>
                          </a:r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00-</a:t>
                          </a:r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4/mmm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½ 0 0, 0 ½ 0, 0 0 ½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4/mmm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 ½ ½ , ½ 0 ½ , ½ ½ 0</a:t>
                          </a:r>
                          <a:r>
                            <a:rPr lang="en-US" altLang="zh-TW" sz="28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19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29435" t="-390698" r="-253629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½</a:t>
                          </a:r>
                          <a:r>
                            <a:rPr lang="en-US" altLang="zh-TW" sz="28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½ ½</a:t>
                          </a:r>
                        </a:p>
                      </a:txBody>
                      <a:tcPr/>
                    </a:tc>
                  </a:tr>
                  <a:tr h="519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29435" t="-496471" r="-253629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000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文字方塊 7"/>
          <p:cNvSpPr txBox="1"/>
          <p:nvPr/>
        </p:nvSpPr>
        <p:spPr>
          <a:xfrm>
            <a:off x="1071834" y="1988840"/>
            <a:ext cx="7536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space group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tables (only part of it) 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5877272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://www.cryst.ehu.es/cgi-bin/cryst/programs/nph-wp-list?gnum=221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0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75656" y="260648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1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Ti: 1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1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zh-TW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Sr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1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Ti 1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or vice verse</a:t>
            </a:r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O: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3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3648" y="1916832"/>
            <a:ext cx="72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3c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3d: 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Ti-O bond distances:</a:t>
            </a: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 @ 3c) =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2.76 Å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 ½ ½)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(O @ 3d)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1.95 Å (½ 0 0,  </a:t>
            </a:r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979161"/>
              </p:ext>
            </p:extLst>
          </p:nvPr>
        </p:nvGraphicFramePr>
        <p:xfrm>
          <a:off x="1259632" y="4308688"/>
          <a:ext cx="6768752" cy="2072640"/>
        </p:xfrm>
        <a:graphic>
          <a:graphicData uri="http://schemas.openxmlformats.org/drawingml/2006/table">
            <a:tbl>
              <a:tblPr/>
              <a:tblGrid>
                <a:gridCol w="1692188"/>
                <a:gridCol w="1692188"/>
                <a:gridCol w="1692188"/>
                <a:gridCol w="169218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fornian FB" panose="0207040306080B030204" pitchFamily="18" charset="0"/>
                        </a:rPr>
                        <a:t>Atom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alifornian FB" panose="0207040306080B030204" pitchFamily="18" charset="0"/>
                        </a:rPr>
                        <a:t>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alifornian FB" panose="0207040306080B030204" pitchFamily="18" charset="0"/>
                        </a:rPr>
                        <a:t>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alifornian FB" panose="0207040306080B030204" pitchFamily="18" charset="0"/>
                        </a:rPr>
                        <a:t>z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alifornian FB" panose="0207040306080B030204" pitchFamily="18" charset="0"/>
                        </a:rPr>
                        <a:t>Sr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Californian FB" panose="0207040306080B030204" pitchFamily="18" charset="0"/>
                        </a:rPr>
                        <a:t>0.5</a:t>
                      </a:r>
                      <a:endParaRPr lang="zh-TW" altLang="en-US" sz="2800" dirty="0">
                        <a:latin typeface="Californian FB" panose="0207040306080B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>
                          <a:latin typeface="Californian FB" panose="0207040306080B030204" pitchFamily="18" charset="0"/>
                        </a:rPr>
                        <a:t>0.5</a:t>
                      </a:r>
                      <a:endParaRPr lang="zh-TW" altLang="en-US" sz="2800">
                        <a:latin typeface="Californian FB" panose="0207040306080B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>
                          <a:latin typeface="Californian FB" panose="0207040306080B030204" pitchFamily="18" charset="0"/>
                        </a:rPr>
                        <a:t>0.5</a:t>
                      </a:r>
                      <a:endParaRPr lang="zh-TW" altLang="en-US" sz="2800">
                        <a:latin typeface="Californian FB" panose="0207040306080B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alifornian FB" panose="0207040306080B030204" pitchFamily="18" charset="0"/>
                        </a:rPr>
                        <a:t>Ti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>
                          <a:latin typeface="Californian FB" panose="0207040306080B030204" pitchFamily="18" charset="0"/>
                        </a:rPr>
                        <a:t>0</a:t>
                      </a:r>
                      <a:endParaRPr lang="zh-TW" altLang="en-US" sz="2800">
                        <a:latin typeface="Californian FB" panose="0207040306080B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>
                          <a:latin typeface="Californian FB" panose="0207040306080B030204" pitchFamily="18" charset="0"/>
                        </a:rPr>
                        <a:t>0</a:t>
                      </a:r>
                      <a:endParaRPr lang="zh-TW" altLang="en-US" sz="2800">
                        <a:latin typeface="Californian FB" panose="0207040306080B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>
                          <a:latin typeface="Californian FB" panose="0207040306080B030204" pitchFamily="18" charset="0"/>
                        </a:rPr>
                        <a:t>0</a:t>
                      </a:r>
                      <a:endParaRPr lang="zh-TW" altLang="en-US" sz="2800">
                        <a:latin typeface="Californian FB" panose="0207040306080B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alifornian FB" panose="0207040306080B030204" pitchFamily="18" charset="0"/>
                        </a:rPr>
                        <a:t>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>
                          <a:latin typeface="Californian FB" panose="0207040306080B030204" pitchFamily="18" charset="0"/>
                        </a:rPr>
                        <a:t>0.5</a:t>
                      </a:r>
                      <a:endParaRPr lang="zh-TW" altLang="en-US" sz="2800">
                        <a:latin typeface="Californian FB" panose="0207040306080B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>
                          <a:latin typeface="Californian FB" panose="0207040306080B030204" pitchFamily="18" charset="0"/>
                        </a:rPr>
                        <a:t>0</a:t>
                      </a:r>
                      <a:endParaRPr lang="zh-TW" altLang="en-US" sz="2800">
                        <a:latin typeface="Californian FB" panose="0207040306080B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Californian FB" panose="0207040306080B030204" pitchFamily="18" charset="0"/>
                        </a:rPr>
                        <a:t>0</a:t>
                      </a:r>
                      <a:endParaRPr lang="zh-TW" altLang="en-US" sz="2800" dirty="0">
                        <a:latin typeface="Californian FB" panose="0207040306080B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4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115616" y="1628800"/>
                <a:ext cx="7848872" cy="1570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usage of space group for crystal structure identification</a:t>
                </a:r>
                <a:endParaRPr lang="zh-TW" altLang="zh-TW" sz="3200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 group </a:t>
                </a:r>
                <a:r>
                  <a:rPr lang="en-US" altLang="zh-TW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4/m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0"/>
                          </a:rPr>
                        </m:ctrlPr>
                      </m:accPr>
                      <m:e>
                        <m:r>
                          <a:rPr lang="en-US" altLang="zh-TW" sz="3200">
                            <a:effectLst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 Unicode MS" panose="020B0604020202020204" pitchFamily="34" charset="-12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altLang="zh-TW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2/m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628800"/>
                <a:ext cx="7848872" cy="1570815"/>
              </a:xfrm>
              <a:prstGeom prst="rect">
                <a:avLst/>
              </a:prstGeom>
              <a:blipFill rotWithShape="0">
                <a:blip r:embed="rId2"/>
                <a:stretch>
                  <a:fillRect l="-1941" t="-5426" r="-388" b="-116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1259632" y="3861048"/>
            <a:ext cx="6433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to note chapter 3-2 page 26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259632" y="620688"/>
            <a:ext cx="5336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 example from the note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5223009"/>
                  </p:ext>
                </p:extLst>
              </p:nvPr>
            </p:nvGraphicFramePr>
            <p:xfrm>
              <a:off x="1015382" y="1409038"/>
              <a:ext cx="7272808" cy="30192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6"/>
                    <a:gridCol w="1008112"/>
                    <a:gridCol w="1512168"/>
                    <a:gridCol w="3816422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4mm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00, -</a:t>
                          </a:r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00, 0</a:t>
                          </a:r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</a:p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0-</a:t>
                          </a:r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</a:t>
                          </a:r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00-</a:t>
                          </a:r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4/mmm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½ 0 0, 0 ½ 0, 0 0 ½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4/mmm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 ½ ½ , ½ 0 ½ , ½ ½ 0</a:t>
                          </a:r>
                          <a:r>
                            <a:rPr lang="en-US" altLang="zh-TW" sz="28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½</a:t>
                          </a:r>
                          <a:r>
                            <a:rPr lang="en-US" altLang="zh-TW" sz="28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½ ½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000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5223009"/>
                  </p:ext>
                </p:extLst>
              </p:nvPr>
            </p:nvGraphicFramePr>
            <p:xfrm>
              <a:off x="1015382" y="1409038"/>
              <a:ext cx="7272808" cy="30192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6"/>
                    <a:gridCol w="1008112"/>
                    <a:gridCol w="1512168"/>
                    <a:gridCol w="3816422"/>
                  </a:tblGrid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4mm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00, -</a:t>
                          </a:r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00, 0</a:t>
                          </a:r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</a:p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0-</a:t>
                          </a:r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</a:t>
                          </a:r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00-</a:t>
                          </a:r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4/mmm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½ 0 0, 0 ½ 0, 0 0 ½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4/mmm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 ½ ½ , ½ 0 ½ , ½ ½ 0</a:t>
                          </a:r>
                          <a:r>
                            <a:rPr lang="en-US" altLang="zh-TW" sz="28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19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29032" t="-389535" r="-253629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½</a:t>
                          </a:r>
                          <a:r>
                            <a:rPr lang="en-US" altLang="zh-TW" sz="28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½ ½</a:t>
                          </a:r>
                        </a:p>
                      </a:txBody>
                      <a:tcPr/>
                    </a:tc>
                  </a:tr>
                  <a:tr h="519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zh-TW" alt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29032" t="-495294" r="-253629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000</a:t>
                          </a:r>
                          <a:endParaRPr lang="zh-TW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文字方塊 5"/>
          <p:cNvSpPr txBox="1"/>
          <p:nvPr/>
        </p:nvSpPr>
        <p:spPr>
          <a:xfrm>
            <a:off x="971600" y="764704"/>
            <a:ext cx="7536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space group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tables (only part of it) 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15382" y="4653136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://www.cryst.ehu.es/cgi-bin/cryst/programs/nph-wp-list?gnum=221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3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15881" y="1260049"/>
            <a:ext cx="28520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#1 Simple cubic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201" y="2233954"/>
            <a:ext cx="7777295" cy="1339062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259632" y="476672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265033"/>
              </p:ext>
            </p:extLst>
          </p:nvPr>
        </p:nvGraphicFramePr>
        <p:xfrm>
          <a:off x="518864" y="2492896"/>
          <a:ext cx="8229600" cy="408432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4114800"/>
                <a:gridCol w="411480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CsCl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Vital Statistics</a:t>
                      </a:r>
                    </a:p>
                  </a:txBody>
                  <a:tcPr marL="15240" marR="15240" marT="15240" marB="1524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Formula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CsCl</a:t>
                      </a:r>
                    </a:p>
                  </a:txBody>
                  <a:tcPr marL="15240" marR="15240" marT="15240" marB="1524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Crystal System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Cubic</a:t>
                      </a:r>
                    </a:p>
                  </a:txBody>
                  <a:tcPr marL="15240" marR="15240" marT="15240" marB="1524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Lattice Type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Primitive</a:t>
                      </a:r>
                    </a:p>
                  </a:txBody>
                  <a:tcPr marL="15240" marR="15240" marT="15240" marB="1524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Space Group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Pm3m, No. 221</a:t>
                      </a:r>
                    </a:p>
                  </a:txBody>
                  <a:tcPr marL="15240" marR="15240" marT="15240" marB="1524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 Parameters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= 4.123 Å, Z=1</a:t>
                      </a:r>
                    </a:p>
                  </a:txBody>
                  <a:tcPr marL="15240" marR="15240" marT="15240" marB="1524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Atomic Positions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0, 0, 0   Cs: 0.5, 0.5, 0.5</a:t>
                      </a:r>
                      <a:b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(can interchange if desired)</a:t>
                      </a:r>
                    </a:p>
                  </a:txBody>
                  <a:tcPr marL="15240" marR="15240" marT="15240" marB="1524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Density</a:t>
                      </a: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3.99</a:t>
                      </a:r>
                    </a:p>
                  </a:txBody>
                  <a:tcPr marL="15240" marR="15240" marT="15240" marB="15240" anchor="ctr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827584" y="260648"/>
            <a:ext cx="3058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#2 </a:t>
            </a:r>
            <a:r>
              <a:rPr lang="en-US" altLang="zh-TW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CsCl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structure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67621"/>
            <a:ext cx="7768059" cy="167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1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973738"/>
                  </p:ext>
                </p:extLst>
              </p:nvPr>
            </p:nvGraphicFramePr>
            <p:xfrm>
              <a:off x="611877" y="476831"/>
              <a:ext cx="7848556" cy="518160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1595936"/>
                    <a:gridCol w="1595936"/>
                    <a:gridCol w="1497144"/>
                    <a:gridCol w="1497144"/>
                    <a:gridCol w="1662396"/>
                  </a:tblGrid>
                  <a:tr h="207068">
                    <a:tc rowSpan="2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System and point group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Position in point group symbol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Stereographic representation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07068"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Primary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Secondary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Tertiary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1349567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 err="1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Trigonal</a:t>
                          </a: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 and Hexagonal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3,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zh-TW" sz="20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kern="0">
                                      <a:effectLst/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, 32, 3m,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zh-TW" sz="20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kern="0">
                                      <a:effectLst/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m, 6,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zh-TW" sz="20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kern="0">
                                      <a:effectLst/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, 6/m, 622, 6mm,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zh-TW" sz="20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kern="0">
                                      <a:effectLst/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m2, 6/mmm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Triad or hexad (rotation and/or inversion) along z-axis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 err="1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Diad</a:t>
                          </a: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 (rotation and/or inversion) along x-, y- and u-axes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 err="1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Diad</a:t>
                          </a: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 (rotation and/or inversion) normal to x-, y-, u-axes in the plane (0001)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sz="2000" kern="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3534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Cubic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23, m3, 432,</a:t>
                          </a:r>
                          <a14:m>
                            <m:oMath xmlns:m="http://schemas.openxmlformats.org/officeDocument/2006/math">
                              <m:r>
                                <a:rPr lang="en-US" sz="2000" kern="0">
                                  <a:effectLst/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zh-TW" sz="20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kern="0">
                                      <a:effectLst/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3m, m3m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Diads or tetrad (rotation 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and/or inversion) along &lt;100&gt; axes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Triads (rotation and/or inversion) along &lt;111&gt; axes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 err="1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Diads</a:t>
                          </a: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 (rotation and/or inversion) along &lt;110&gt; axes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sz="2000" kern="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973738"/>
                  </p:ext>
                </p:extLst>
              </p:nvPr>
            </p:nvGraphicFramePr>
            <p:xfrm>
              <a:off x="611877" y="476831"/>
              <a:ext cx="7848556" cy="518160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1595936"/>
                    <a:gridCol w="1595936"/>
                    <a:gridCol w="1497144"/>
                    <a:gridCol w="1497144"/>
                    <a:gridCol w="1662396"/>
                  </a:tblGrid>
                  <a:tr h="304800">
                    <a:tc rowSpan="2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System and point group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Position in point group symbol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Stereographic representation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Primary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Secondary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Tertiary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24384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82" t="-28180" r="-392366" b="-93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Triad or hexad (rotation and/or inversion) along z-axis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 err="1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Diad</a:t>
                          </a: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 (rotation and/or inversion) along x-, y- and u-axes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 err="1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Diad</a:t>
                          </a: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 (rotation and/or inversion) normal to x-, y-, u-axes in the plane (0001)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sz="2000" kern="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336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82" t="-146857" r="-392366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Diads or tetrad (rotation 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and/or inversion) along &lt;100&gt; axes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Triads (rotation and/or inversion) along &lt;111&gt; axes</a:t>
                          </a:r>
                          <a:endParaRPr lang="zh-TW" sz="2000" kern="10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000" kern="0" dirty="0" err="1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Diads</a:t>
                          </a:r>
                          <a:r>
                            <a:rPr lang="en-US" sz="2000" kern="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 (rotation and/or inversion) along &lt;110&gt; axes</a:t>
                          </a:r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sz="2000" kern="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1484784"/>
            <a:ext cx="1500798" cy="129614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3861048"/>
            <a:ext cx="1512168" cy="143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86" y="1196752"/>
            <a:ext cx="8746069" cy="302433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73413" y="404664"/>
            <a:ext cx="3475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#3 BaTiO</a:t>
            </a:r>
            <a:r>
              <a:rPr lang="en-US" altLang="zh-TW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structure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>
            <a:off x="755576" y="5021887"/>
            <a:ext cx="7992888" cy="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3491880" y="4437112"/>
            <a:ext cx="2252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907704" y="5004465"/>
            <a:ext cx="1199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183 K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15959" y="5589240"/>
            <a:ext cx="22878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err="1">
                <a:latin typeface="Times New Roman" panose="02020603050405020304" pitchFamily="18" charset="0"/>
              </a:rPr>
              <a:t>rhombohedral</a:t>
            </a:r>
            <a:r>
              <a:rPr lang="en-US" altLang="zh-TW" sz="2800" dirty="0">
                <a:latin typeface="Times New Roman" panose="02020603050405020304" pitchFamily="18" charset="0"/>
              </a:rPr>
              <a:t> </a:t>
            </a:r>
            <a:endParaRPr lang="en-US" altLang="zh-TW" sz="2800" dirty="0" smtClean="0">
              <a:latin typeface="Times New Roman" panose="02020603050405020304" pitchFamily="18" charset="0"/>
            </a:endParaRPr>
          </a:p>
          <a:p>
            <a:pPr algn="ctr"/>
            <a:r>
              <a:rPr lang="en-US" altLang="zh-TW" sz="2800" dirty="0" smtClean="0">
                <a:latin typeface="Times New Roman" panose="02020603050405020304" pitchFamily="18" charset="0"/>
              </a:rPr>
              <a:t>(</a:t>
            </a:r>
            <a:r>
              <a:rPr lang="en-US" altLang="zh-TW" sz="2800" dirty="0">
                <a:latin typeface="Times New Roman" panose="02020603050405020304" pitchFamily="18" charset="0"/>
              </a:rPr>
              <a:t>R3m)</a:t>
            </a:r>
            <a:endParaRPr lang="zh-TW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427984" y="5013176"/>
            <a:ext cx="1199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278 K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771800" y="5615373"/>
            <a:ext cx="22188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dirty="0" smtClean="0">
                <a:latin typeface="Times New Roman" panose="02020603050405020304" pitchFamily="18" charset="0"/>
              </a:rPr>
              <a:t>Orthorhombic</a:t>
            </a:r>
          </a:p>
          <a:p>
            <a:pPr algn="ctr"/>
            <a:r>
              <a:rPr lang="en-US" altLang="zh-TW" sz="2800" dirty="0" smtClean="0">
                <a:latin typeface="Times New Roman" panose="02020603050405020304" pitchFamily="18" charset="0"/>
              </a:rPr>
              <a:t>(</a:t>
            </a:r>
            <a:r>
              <a:rPr lang="en-US" altLang="zh-TW" sz="2800" dirty="0">
                <a:latin typeface="Times New Roman" panose="02020603050405020304" pitchFamily="18" charset="0"/>
              </a:rPr>
              <a:t>Amm2)</a:t>
            </a:r>
            <a:endParaRPr lang="zh-TW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468977" y="5013176"/>
            <a:ext cx="1199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393 K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292080" y="5661248"/>
            <a:ext cx="17129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dirty="0" smtClean="0">
                <a:latin typeface="Times New Roman" panose="02020603050405020304" pitchFamily="18" charset="0"/>
              </a:rPr>
              <a:t>Tetragonal</a:t>
            </a:r>
          </a:p>
          <a:p>
            <a:pPr algn="ctr"/>
            <a:r>
              <a:rPr lang="en-US" altLang="zh-TW" sz="2800" dirty="0" smtClean="0">
                <a:latin typeface="Times New Roman" panose="02020603050405020304" pitchFamily="18" charset="0"/>
              </a:rPr>
              <a:t>(</a:t>
            </a:r>
            <a:r>
              <a:rPr lang="en-US" altLang="zh-TW" sz="2800" dirty="0">
                <a:latin typeface="Times New Roman" panose="02020603050405020304" pitchFamily="18" charset="0"/>
              </a:rPr>
              <a:t>P4mm).</a:t>
            </a:r>
            <a:endParaRPr lang="zh-TW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586717" y="5661248"/>
                <a:ext cx="1382109" cy="955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2800" dirty="0" smtClean="0">
                    <a:latin typeface="Times New Roman" panose="02020603050405020304" pitchFamily="18" charset="0"/>
                  </a:rPr>
                  <a:t>Cubic</a:t>
                </a:r>
              </a:p>
              <a:p>
                <a:pPr algn="ctr"/>
                <a:r>
                  <a:rPr lang="en-US" altLang="zh-TW" sz="2800" dirty="0" smtClean="0">
                    <a:latin typeface="Times New Roman" panose="02020603050405020304" pitchFamily="18" charset="0"/>
                  </a:rPr>
                  <a:t>(Pm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</a:rPr>
                  <a:t>m)</a:t>
                </a:r>
                <a:endParaRPr lang="zh-TW" alt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717" y="5661248"/>
                <a:ext cx="1382109" cy="955005"/>
              </a:xfrm>
              <a:prstGeom prst="rect">
                <a:avLst/>
              </a:prstGeom>
              <a:blipFill rotWithShape="0">
                <a:blip r:embed="rId3"/>
                <a:stretch>
                  <a:fillRect l="-7522" t="-7051" r="-7522" b="-179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8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4983341"/>
                  </p:ext>
                </p:extLst>
              </p:nvPr>
            </p:nvGraphicFramePr>
            <p:xfrm>
              <a:off x="251520" y="620688"/>
              <a:ext cx="8640960" cy="5661784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2160240"/>
                    <a:gridCol w="2160240"/>
                    <a:gridCol w="2160240"/>
                    <a:gridCol w="2160240"/>
                  </a:tblGrid>
                  <a:tr h="44654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Crystal System</a:t>
                          </a:r>
                        </a:p>
                      </a:txBody>
                      <a:tcPr marL="46049" marR="46049" marT="46049" marB="46049"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Symmetry Direction</a:t>
                          </a:r>
                        </a:p>
                      </a:txBody>
                      <a:tcPr marL="46049" marR="46049" marT="46049" marB="46049" anchor="ctr"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770663"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Primary</a:t>
                          </a: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Secondary</a:t>
                          </a: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Tertiary</a:t>
                          </a:r>
                        </a:p>
                      </a:txBody>
                      <a:tcPr marL="46049" marR="46049" marT="46049" marB="46049" anchor="ctr"/>
                    </a:tc>
                  </a:tr>
                  <a:tr h="5948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Triclinic</a:t>
                          </a: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None</a:t>
                          </a: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46049" marR="46049" marT="46049" marB="46049" anchor="ctr"/>
                    </a:tc>
                  </a:tr>
                  <a:tr h="5948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Monoclinic</a:t>
                          </a: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[010]</a:t>
                          </a:r>
                          <a:endParaRPr lang="zh-TW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46049" marR="46049" marT="46049" marB="46049" anchor="ctr"/>
                    </a:tc>
                  </a:tr>
                  <a:tr h="5948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Orthorhombic</a:t>
                          </a: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[100]</a:t>
                          </a:r>
                          <a:endParaRPr lang="zh-TW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[010]</a:t>
                          </a:r>
                          <a:endParaRPr lang="zh-TW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[001]</a:t>
                          </a:r>
                          <a:endParaRPr lang="zh-TW" alt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/>
                    </a:tc>
                  </a:tr>
                  <a:tr h="5948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Tetragonal</a:t>
                          </a: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[001]</a:t>
                          </a:r>
                          <a:endParaRPr lang="zh-TW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[100]/[010]</a:t>
                          </a:r>
                          <a:endParaRPr lang="zh-TW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[110]</a:t>
                          </a:r>
                          <a:endParaRPr lang="zh-TW" alt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/>
                    </a:tc>
                  </a:tr>
                  <a:tr h="5948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Hexagonal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[001]</a:t>
                          </a:r>
                          <a:endParaRPr lang="zh-TW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[100</a:t>
                          </a:r>
                          <a:r>
                            <a:rPr lang="en-US" altLang="zh-TW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zh-TW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[120]</a:t>
                          </a:r>
                          <a:endParaRPr lang="zh-TW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/>
                    </a:tc>
                  </a:tr>
                  <a:tr h="5948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Trigonal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[111</a:t>
                          </a:r>
                          <a:r>
                            <a:rPr lang="en-US" altLang="zh-TW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zh-TW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</a:t>
                          </a:r>
                          <a:r>
                            <a:rPr lang="en-US" altLang="zh-TW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010</a:t>
                          </a:r>
                          <a:r>
                            <a:rPr lang="en-US" altLang="zh-TW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zh-TW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TW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en-US" altLang="zh-TW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zh-TW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8640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Cubic</a:t>
                          </a: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[100]/[010]/</a:t>
                          </a:r>
                          <a:br>
                            <a:rPr lang="en-US" altLang="zh-TW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altLang="zh-TW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[001]</a:t>
                          </a:r>
                          <a:endParaRPr lang="zh-TW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[111]</a:t>
                          </a:r>
                          <a:endParaRPr lang="zh-TW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[110]</a:t>
                          </a:r>
                          <a:endParaRPr lang="zh-TW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4983341"/>
                  </p:ext>
                </p:extLst>
              </p:nvPr>
            </p:nvGraphicFramePr>
            <p:xfrm>
              <a:off x="251520" y="620688"/>
              <a:ext cx="8640960" cy="5661784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2160240"/>
                    <a:gridCol w="2160240"/>
                    <a:gridCol w="2160240"/>
                    <a:gridCol w="2160240"/>
                  </a:tblGrid>
                  <a:tr h="457858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Crystal System</a:t>
                          </a:r>
                        </a:p>
                      </a:txBody>
                      <a:tcPr marL="46049" marR="46049" marT="46049" marB="46049"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Symmetry Direction</a:t>
                          </a:r>
                        </a:p>
                      </a:txBody>
                      <a:tcPr marL="46049" marR="46049" marT="46049" marB="46049" anchor="ctr"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770663"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Primary</a:t>
                          </a: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Secondary</a:t>
                          </a: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Tertiary</a:t>
                          </a:r>
                        </a:p>
                      </a:txBody>
                      <a:tcPr marL="46049" marR="46049" marT="46049" marB="46049" anchor="ctr"/>
                    </a:tc>
                  </a:tr>
                  <a:tr h="5948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Triclinic</a:t>
                          </a: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None</a:t>
                          </a: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46049" marR="46049" marT="46049" marB="46049" anchor="ctr"/>
                    </a:tc>
                  </a:tr>
                  <a:tr h="5948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Monoclinic</a:t>
                          </a: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[010]</a:t>
                          </a:r>
                          <a:endParaRPr lang="zh-TW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46049" marR="46049" marT="46049" marB="46049" anchor="ctr"/>
                    </a:tc>
                  </a:tr>
                  <a:tr h="5948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Orthorhombic</a:t>
                          </a: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[100]</a:t>
                          </a:r>
                          <a:endParaRPr lang="zh-TW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[010]</a:t>
                          </a:r>
                          <a:endParaRPr lang="zh-TW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[001]</a:t>
                          </a:r>
                          <a:endParaRPr lang="zh-TW" alt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/>
                    </a:tc>
                  </a:tr>
                  <a:tr h="5948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Tetragonal</a:t>
                          </a: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[001]</a:t>
                          </a:r>
                          <a:endParaRPr lang="zh-TW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[100]/[010]</a:t>
                          </a:r>
                          <a:endParaRPr lang="zh-TW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[110]</a:t>
                          </a:r>
                          <a:endParaRPr lang="zh-TW" alt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/>
                    </a:tc>
                  </a:tr>
                  <a:tr h="5948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Hexagonal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[001]</a:t>
                          </a:r>
                          <a:endParaRPr lang="zh-TW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[100</a:t>
                          </a:r>
                          <a:r>
                            <a:rPr lang="en-US" altLang="zh-TW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zh-TW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[120</a:t>
                          </a:r>
                          <a:r>
                            <a:rPr lang="en-US" altLang="zh-TW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zh-TW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/>
                    </a:tc>
                  </a:tr>
                  <a:tr h="5948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Trigonal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[111</a:t>
                          </a:r>
                          <a:r>
                            <a:rPr lang="en-US" altLang="zh-TW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zh-TW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</a:t>
                          </a:r>
                          <a:r>
                            <a:rPr lang="en-US" altLang="zh-TW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010</a:t>
                          </a:r>
                          <a:r>
                            <a:rPr lang="en-US" altLang="zh-TW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zh-TW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46049" marR="46049" marT="46049" marB="46049" anchor="ctr">
                        <a:blipFill rotWithShape="0">
                          <a:blip r:embed="rId2"/>
                          <a:stretch>
                            <a:fillRect l="-300847" t="-711224" r="-565" b="-164286"/>
                          </a:stretch>
                        </a:blipFill>
                      </a:tcPr>
                    </a:tc>
                  </a:tr>
                  <a:tr h="8640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Cubic</a:t>
                          </a: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[100]/[010]/</a:t>
                          </a:r>
                          <a:br>
                            <a:rPr lang="en-US" altLang="zh-TW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altLang="zh-TW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[001]</a:t>
                          </a:r>
                          <a:endParaRPr lang="zh-TW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[111]</a:t>
                          </a:r>
                          <a:endParaRPr lang="zh-TW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[110]</a:t>
                          </a:r>
                          <a:endParaRPr lang="zh-TW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6049" marR="46049" marT="46049" marB="46049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4560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2225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200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4409</TotalTime>
  <Words>3002</Words>
  <Application>Microsoft Office PowerPoint</Application>
  <PresentationFormat>如螢幕大小 (4:3)</PresentationFormat>
  <Paragraphs>872</Paragraphs>
  <Slides>80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80</vt:i4>
      </vt:variant>
    </vt:vector>
  </HeadingPairs>
  <TitlesOfParts>
    <vt:vector size="94" baseType="lpstr">
      <vt:lpstr>Arial Unicode MS</vt:lpstr>
      <vt:lpstr>微軟正黑體</vt:lpstr>
      <vt:lpstr>新細明體</vt:lpstr>
      <vt:lpstr>標楷體</vt:lpstr>
      <vt:lpstr>Arial</vt:lpstr>
      <vt:lpstr>Calibri</vt:lpstr>
      <vt:lpstr>Californian FB</vt:lpstr>
      <vt:lpstr>Cambria Math</vt:lpstr>
      <vt:lpstr>Symbol</vt:lpstr>
      <vt:lpstr>Times New Roman</vt:lpstr>
      <vt:lpstr>Office 佈景主題</vt:lpstr>
      <vt:lpstr>點陣圖影像</vt:lpstr>
      <vt:lpstr>方程式</vt:lpstr>
      <vt:lpstr>Microsoft 方程式編輯器 3.0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TCJ</cp:lastModifiedBy>
  <cp:revision>341</cp:revision>
  <dcterms:created xsi:type="dcterms:W3CDTF">2013-09-13T03:13:41Z</dcterms:created>
  <dcterms:modified xsi:type="dcterms:W3CDTF">2015-10-22T02:21:24Z</dcterms:modified>
</cp:coreProperties>
</file>